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79" r:id="rId9"/>
    <p:sldId id="265" r:id="rId10"/>
    <p:sldId id="266" r:id="rId11"/>
    <p:sldId id="267" r:id="rId12"/>
    <p:sldId id="268" r:id="rId13"/>
    <p:sldId id="280" r:id="rId14"/>
    <p:sldId id="282" r:id="rId15"/>
    <p:sldId id="283" r:id="rId16"/>
    <p:sldId id="287" r:id="rId17"/>
    <p:sldId id="281" r:id="rId18"/>
    <p:sldId id="269" r:id="rId19"/>
    <p:sldId id="284" r:id="rId20"/>
    <p:sldId id="285" r:id="rId21"/>
    <p:sldId id="286" r:id="rId22"/>
    <p:sldId id="273" r:id="rId23"/>
    <p:sldId id="288" r:id="rId2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406"/>
    <a:srgbClr val="1AE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93EDA6-5CB7-4F7B-AD7F-91A4001CF777}">
  <a:tblStyle styleId="{4293EDA6-5CB7-4F7B-AD7F-91A4001CF7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295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11e6403213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11e6403213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60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1ea9e06e8c_5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1ea9e06e8c_5_1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150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11ea9e06e8c_5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11ea9e06e8c_5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51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g11ea9e06e8c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8" name="Google Shape;1858;g11ea9e06e8c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930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11ea9e06e8c_3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11ea9e06e8c_3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58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1ea9e06e8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11ea9e06e8c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33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1ea9e06e8c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1ea9e06e8c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86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11d8bd4e484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11d8bd4e484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5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1ea9e06e8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11ea9e06e8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5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11d8bd4e484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11d8bd4e484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46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11ea9e06e8c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9" name="Google Shape;1709;g11ea9e06e8c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99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11ea9e06e8c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11ea9e06e8c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57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11d8bd4e484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11d8bd4e484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9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4004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411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017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4090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167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6097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10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566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34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3762750" y="1278074"/>
            <a:ext cx="4667100" cy="14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762675" y="2909224"/>
            <a:ext cx="4667100" cy="49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2"/>
          </p:nvPr>
        </p:nvSpPr>
        <p:spPr>
          <a:xfrm>
            <a:off x="4951114" y="4486700"/>
            <a:ext cx="1448100" cy="2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3"/>
          </p:nvPr>
        </p:nvSpPr>
        <p:spPr>
          <a:xfrm>
            <a:off x="3662173" y="4486700"/>
            <a:ext cx="1190700" cy="2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4"/>
          </p:nvPr>
        </p:nvSpPr>
        <p:spPr>
          <a:xfrm>
            <a:off x="7079963" y="431850"/>
            <a:ext cx="1448100" cy="2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77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24"/>
          <p:cNvSpPr txBox="1">
            <a:spLocks noGrp="1"/>
          </p:cNvSpPr>
          <p:nvPr>
            <p:ph type="title"/>
          </p:nvPr>
        </p:nvSpPr>
        <p:spPr>
          <a:xfrm>
            <a:off x="1712050" y="1729050"/>
            <a:ext cx="5720400" cy="10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1"/>
          </p:nvPr>
        </p:nvSpPr>
        <p:spPr>
          <a:xfrm>
            <a:off x="1711800" y="2803278"/>
            <a:ext cx="5720400" cy="6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5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2959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3"/>
          <p:cNvSpPr txBox="1">
            <a:spLocks noGrp="1"/>
          </p:cNvSpPr>
          <p:nvPr>
            <p:ph type="subTitle" idx="1"/>
          </p:nvPr>
        </p:nvSpPr>
        <p:spPr>
          <a:xfrm>
            <a:off x="1592350" y="1810674"/>
            <a:ext cx="23976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3"/>
          <p:cNvSpPr txBox="1">
            <a:spLocks noGrp="1"/>
          </p:cNvSpPr>
          <p:nvPr>
            <p:ph type="title" idx="2"/>
          </p:nvPr>
        </p:nvSpPr>
        <p:spPr>
          <a:xfrm>
            <a:off x="1592350" y="1405975"/>
            <a:ext cx="23976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3" hasCustomPrompt="1"/>
          </p:nvPr>
        </p:nvSpPr>
        <p:spPr>
          <a:xfrm>
            <a:off x="714300" y="1495375"/>
            <a:ext cx="620100" cy="848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4"/>
          </p:nvPr>
        </p:nvSpPr>
        <p:spPr>
          <a:xfrm>
            <a:off x="1592350" y="3553749"/>
            <a:ext cx="23976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5"/>
          </p:nvPr>
        </p:nvSpPr>
        <p:spPr>
          <a:xfrm>
            <a:off x="1592350" y="3149050"/>
            <a:ext cx="23976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6" hasCustomPrompt="1"/>
          </p:nvPr>
        </p:nvSpPr>
        <p:spPr>
          <a:xfrm>
            <a:off x="714300" y="3238450"/>
            <a:ext cx="620100" cy="848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7"/>
          </p:nvPr>
        </p:nvSpPr>
        <p:spPr>
          <a:xfrm>
            <a:off x="5202625" y="1810674"/>
            <a:ext cx="23976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8"/>
          </p:nvPr>
        </p:nvSpPr>
        <p:spPr>
          <a:xfrm>
            <a:off x="5202625" y="1405975"/>
            <a:ext cx="23976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9" hasCustomPrompt="1"/>
          </p:nvPr>
        </p:nvSpPr>
        <p:spPr>
          <a:xfrm>
            <a:off x="4324575" y="1495375"/>
            <a:ext cx="620100" cy="848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13"/>
          </p:nvPr>
        </p:nvSpPr>
        <p:spPr>
          <a:xfrm>
            <a:off x="5202625" y="3553749"/>
            <a:ext cx="2397600" cy="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14"/>
          </p:nvPr>
        </p:nvSpPr>
        <p:spPr>
          <a:xfrm>
            <a:off x="5202625" y="3149050"/>
            <a:ext cx="23976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5" hasCustomPrompt="1"/>
          </p:nvPr>
        </p:nvSpPr>
        <p:spPr>
          <a:xfrm>
            <a:off x="4324575" y="3238450"/>
            <a:ext cx="620100" cy="848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841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"/>
          <p:cNvSpPr txBox="1">
            <a:spLocks noGrp="1"/>
          </p:cNvSpPr>
          <p:nvPr>
            <p:ph type="title"/>
          </p:nvPr>
        </p:nvSpPr>
        <p:spPr>
          <a:xfrm>
            <a:off x="2339850" y="1894050"/>
            <a:ext cx="44643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4" name="Google Shape;454;p9"/>
          <p:cNvSpPr txBox="1">
            <a:spLocks noGrp="1"/>
          </p:cNvSpPr>
          <p:nvPr>
            <p:ph type="subTitle" idx="1"/>
          </p:nvPr>
        </p:nvSpPr>
        <p:spPr>
          <a:xfrm>
            <a:off x="1143225" y="2382150"/>
            <a:ext cx="72867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06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subTitle" idx="1"/>
          </p:nvPr>
        </p:nvSpPr>
        <p:spPr>
          <a:xfrm>
            <a:off x="4990425" y="2006775"/>
            <a:ext cx="23118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4990425" y="1538775"/>
            <a:ext cx="2311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ubTitle" idx="2"/>
          </p:nvPr>
        </p:nvSpPr>
        <p:spPr>
          <a:xfrm>
            <a:off x="4990420" y="3703500"/>
            <a:ext cx="23118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title" idx="3"/>
          </p:nvPr>
        </p:nvSpPr>
        <p:spPr>
          <a:xfrm>
            <a:off x="4990420" y="3235500"/>
            <a:ext cx="2311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title" idx="4"/>
          </p:nvPr>
        </p:nvSpPr>
        <p:spPr>
          <a:xfrm>
            <a:off x="3124325" y="430675"/>
            <a:ext cx="5305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89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7"/>
          <p:cNvSpPr txBox="1">
            <a:spLocks noGrp="1"/>
          </p:cNvSpPr>
          <p:nvPr>
            <p:ph type="subTitle" idx="1"/>
          </p:nvPr>
        </p:nvSpPr>
        <p:spPr>
          <a:xfrm>
            <a:off x="714288" y="1469032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7"/>
          <p:cNvSpPr txBox="1">
            <a:spLocks noGrp="1"/>
          </p:cNvSpPr>
          <p:nvPr>
            <p:ph type="title"/>
          </p:nvPr>
        </p:nvSpPr>
        <p:spPr>
          <a:xfrm>
            <a:off x="721175" y="430675"/>
            <a:ext cx="7708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7"/>
          <p:cNvSpPr txBox="1">
            <a:spLocks noGrp="1"/>
          </p:cNvSpPr>
          <p:nvPr>
            <p:ph type="title" idx="2"/>
          </p:nvPr>
        </p:nvSpPr>
        <p:spPr>
          <a:xfrm>
            <a:off x="714288" y="1087726"/>
            <a:ext cx="24672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81" name="Google Shape;781;p17"/>
          <p:cNvSpPr txBox="1">
            <a:spLocks noGrp="1"/>
          </p:cNvSpPr>
          <p:nvPr>
            <p:ph type="subTitle" idx="3"/>
          </p:nvPr>
        </p:nvSpPr>
        <p:spPr>
          <a:xfrm>
            <a:off x="714288" y="2803500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7"/>
          <p:cNvSpPr txBox="1">
            <a:spLocks noGrp="1"/>
          </p:cNvSpPr>
          <p:nvPr>
            <p:ph type="title" idx="4"/>
          </p:nvPr>
        </p:nvSpPr>
        <p:spPr>
          <a:xfrm>
            <a:off x="714288" y="2422200"/>
            <a:ext cx="24672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83" name="Google Shape;783;p17"/>
          <p:cNvSpPr txBox="1">
            <a:spLocks noGrp="1"/>
          </p:cNvSpPr>
          <p:nvPr>
            <p:ph type="subTitle" idx="5"/>
          </p:nvPr>
        </p:nvSpPr>
        <p:spPr>
          <a:xfrm>
            <a:off x="5962500" y="2803500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7"/>
          <p:cNvSpPr txBox="1">
            <a:spLocks noGrp="1"/>
          </p:cNvSpPr>
          <p:nvPr>
            <p:ph type="title" idx="6"/>
          </p:nvPr>
        </p:nvSpPr>
        <p:spPr>
          <a:xfrm>
            <a:off x="5962500" y="2422200"/>
            <a:ext cx="24672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85" name="Google Shape;785;p17"/>
          <p:cNvSpPr txBox="1">
            <a:spLocks noGrp="1"/>
          </p:cNvSpPr>
          <p:nvPr>
            <p:ph type="subTitle" idx="7"/>
          </p:nvPr>
        </p:nvSpPr>
        <p:spPr>
          <a:xfrm>
            <a:off x="5962500" y="1472275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7"/>
          <p:cNvSpPr txBox="1">
            <a:spLocks noGrp="1"/>
          </p:cNvSpPr>
          <p:nvPr>
            <p:ph type="title" idx="8"/>
          </p:nvPr>
        </p:nvSpPr>
        <p:spPr>
          <a:xfrm>
            <a:off x="5962500" y="1090369"/>
            <a:ext cx="24672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50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0"/>
          <p:cNvSpPr txBox="1">
            <a:spLocks noGrp="1"/>
          </p:cNvSpPr>
          <p:nvPr>
            <p:ph type="title"/>
          </p:nvPr>
        </p:nvSpPr>
        <p:spPr>
          <a:xfrm>
            <a:off x="0" y="1695750"/>
            <a:ext cx="4572000" cy="1752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365760"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81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"/>
          <p:cNvSpPr txBox="1">
            <a:spLocks noGrp="1"/>
          </p:cNvSpPr>
          <p:nvPr>
            <p:ph type="title"/>
          </p:nvPr>
        </p:nvSpPr>
        <p:spPr>
          <a:xfrm>
            <a:off x="2148750" y="1371600"/>
            <a:ext cx="4846500" cy="19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3" name="Google Shape;403;p8"/>
          <p:cNvSpPr txBox="1">
            <a:spLocks noGrp="1"/>
          </p:cNvSpPr>
          <p:nvPr>
            <p:ph type="subTitle" idx="1"/>
          </p:nvPr>
        </p:nvSpPr>
        <p:spPr>
          <a:xfrm>
            <a:off x="4028389" y="4486700"/>
            <a:ext cx="1448100" cy="2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4" name="Google Shape;404;p8"/>
          <p:cNvSpPr txBox="1">
            <a:spLocks noGrp="1"/>
          </p:cNvSpPr>
          <p:nvPr>
            <p:ph type="subTitle" idx="2"/>
          </p:nvPr>
        </p:nvSpPr>
        <p:spPr>
          <a:xfrm>
            <a:off x="5832148" y="4486700"/>
            <a:ext cx="1190700" cy="2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5" name="Google Shape;405;p8"/>
          <p:cNvSpPr txBox="1">
            <a:spLocks noGrp="1"/>
          </p:cNvSpPr>
          <p:nvPr>
            <p:ph type="subTitle" idx="3"/>
          </p:nvPr>
        </p:nvSpPr>
        <p:spPr>
          <a:xfrm>
            <a:off x="2276388" y="431850"/>
            <a:ext cx="1448100" cy="2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4674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4"/>
          <p:cNvSpPr txBox="1">
            <a:spLocks noGrp="1"/>
          </p:cNvSpPr>
          <p:nvPr>
            <p:ph type="subTitle" idx="1"/>
          </p:nvPr>
        </p:nvSpPr>
        <p:spPr>
          <a:xfrm>
            <a:off x="728580" y="2767150"/>
            <a:ext cx="23118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4"/>
          <p:cNvSpPr txBox="1">
            <a:spLocks noGrp="1"/>
          </p:cNvSpPr>
          <p:nvPr>
            <p:ph type="title" idx="2"/>
          </p:nvPr>
        </p:nvSpPr>
        <p:spPr>
          <a:xfrm>
            <a:off x="728580" y="2299150"/>
            <a:ext cx="2311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p14"/>
          <p:cNvSpPr txBox="1">
            <a:spLocks noGrp="1"/>
          </p:cNvSpPr>
          <p:nvPr>
            <p:ph type="subTitle" idx="3"/>
          </p:nvPr>
        </p:nvSpPr>
        <p:spPr>
          <a:xfrm>
            <a:off x="3416100" y="2767150"/>
            <a:ext cx="23118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4"/>
          <p:cNvSpPr txBox="1">
            <a:spLocks noGrp="1"/>
          </p:cNvSpPr>
          <p:nvPr>
            <p:ph type="title" idx="4"/>
          </p:nvPr>
        </p:nvSpPr>
        <p:spPr>
          <a:xfrm>
            <a:off x="3416100" y="2299150"/>
            <a:ext cx="2311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4"/>
          <p:cNvSpPr txBox="1">
            <a:spLocks noGrp="1"/>
          </p:cNvSpPr>
          <p:nvPr>
            <p:ph type="subTitle" idx="5"/>
          </p:nvPr>
        </p:nvSpPr>
        <p:spPr>
          <a:xfrm>
            <a:off x="6103620" y="2767150"/>
            <a:ext cx="23118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4"/>
          <p:cNvSpPr txBox="1">
            <a:spLocks noGrp="1"/>
          </p:cNvSpPr>
          <p:nvPr>
            <p:ph type="title" idx="6"/>
          </p:nvPr>
        </p:nvSpPr>
        <p:spPr>
          <a:xfrm>
            <a:off x="6103620" y="2299150"/>
            <a:ext cx="23118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459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1"/>
          <p:cNvSpPr txBox="1">
            <a:spLocks noGrp="1"/>
          </p:cNvSpPr>
          <p:nvPr>
            <p:ph type="title" hasCustomPrompt="1"/>
          </p:nvPr>
        </p:nvSpPr>
        <p:spPr>
          <a:xfrm>
            <a:off x="1833600" y="1734000"/>
            <a:ext cx="5476800" cy="8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506" name="Google Shape;506;p11"/>
          <p:cNvSpPr txBox="1">
            <a:spLocks noGrp="1"/>
          </p:cNvSpPr>
          <p:nvPr>
            <p:ph type="subTitle" idx="1"/>
          </p:nvPr>
        </p:nvSpPr>
        <p:spPr>
          <a:xfrm>
            <a:off x="1833600" y="2864625"/>
            <a:ext cx="5476800" cy="495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896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768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007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927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599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812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2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63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5"/>
          <p:cNvSpPr txBox="1">
            <a:spLocks noGrp="1"/>
          </p:cNvSpPr>
          <p:nvPr>
            <p:ph type="ctrTitle"/>
          </p:nvPr>
        </p:nvSpPr>
        <p:spPr>
          <a:xfrm>
            <a:off x="1642078" y="1152053"/>
            <a:ext cx="6025697" cy="14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b="1" dirty="0">
                <a:solidFill>
                  <a:schemeClr val="bg2">
                    <a:lumMod val="50000"/>
                  </a:schemeClr>
                </a:solidFill>
              </a:rPr>
              <a:t>RENDICIÓN DE CUENTAS AÑO 2022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14" name="Imagen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65" y="276290"/>
            <a:ext cx="1616835" cy="875763"/>
          </a:xfrm>
          <a:prstGeom prst="rect">
            <a:avLst/>
          </a:prstGeom>
          <a:noFill/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DED1B9F0-0EE9-411D-928B-DBE4B324FE65}"/>
              </a:ext>
            </a:extLst>
          </p:cNvPr>
          <p:cNvSpPr/>
          <p:nvPr/>
        </p:nvSpPr>
        <p:spPr>
          <a:xfrm>
            <a:off x="2209800" y="2727849"/>
            <a:ext cx="4735286" cy="16808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0070C0"/>
                </a:solidFill>
              </a:rPr>
              <a:t>MAURICIO ORELLANA</a:t>
            </a:r>
          </a:p>
          <a:p>
            <a:pPr algn="ctr"/>
            <a:r>
              <a:rPr lang="es-EC" b="1" dirty="0"/>
              <a:t>VICEPRESIDENTE DEL GAD PARROQUIALDE SAN CRISTÓBAL.</a:t>
            </a:r>
          </a:p>
          <a:p>
            <a:pPr algn="ctr"/>
            <a:endParaRPr lang="es-EC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E1821B7C-C843-4281-9982-EAE85BADE9DC}"/>
              </a:ext>
            </a:extLst>
          </p:cNvPr>
          <p:cNvSpPr/>
          <p:nvPr/>
        </p:nvSpPr>
        <p:spPr>
          <a:xfrm>
            <a:off x="1320800" y="114300"/>
            <a:ext cx="6692900" cy="9271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ELABORACIÓN DEL PROYECTO DE FORTALECIMIENTO AGROPECUARIO EN SAN CRISTÓBAL 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7579837C-3520-4F80-BC49-675B806401B4}"/>
              </a:ext>
            </a:extLst>
          </p:cNvPr>
          <p:cNvSpPr/>
          <p:nvPr/>
        </p:nvSpPr>
        <p:spPr>
          <a:xfrm>
            <a:off x="3035300" y="1473200"/>
            <a:ext cx="2057400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Requerimiento</a:t>
            </a:r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86A940F-3621-4EBA-A786-71E28C980D5A}"/>
              </a:ext>
            </a:extLst>
          </p:cNvPr>
          <p:cNvSpPr/>
          <p:nvPr/>
        </p:nvSpPr>
        <p:spPr>
          <a:xfrm>
            <a:off x="3026229" y="2111829"/>
            <a:ext cx="2066471" cy="5678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Especificaciones técnicas</a:t>
            </a:r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615F7DC-BD67-46EF-91DA-221461F93B79}"/>
              </a:ext>
            </a:extLst>
          </p:cNvPr>
          <p:cNvSpPr/>
          <p:nvPr/>
        </p:nvSpPr>
        <p:spPr>
          <a:xfrm>
            <a:off x="3035300" y="2857500"/>
            <a:ext cx="2057400" cy="51434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Informe de Necesidad</a:t>
            </a:r>
            <a:endParaRPr lang="es-EC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CAC4B71-A1C0-4791-83BC-A4D51AEBB90A}"/>
              </a:ext>
            </a:extLst>
          </p:cNvPr>
          <p:cNvSpPr/>
          <p:nvPr/>
        </p:nvSpPr>
        <p:spPr>
          <a:xfrm>
            <a:off x="3035300" y="3695700"/>
            <a:ext cx="2057400" cy="6223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Estudio de Mercado</a:t>
            </a:r>
            <a:endParaRPr lang="es-EC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56549CEE-3161-4FD1-B3D1-8D715BA35A62}"/>
              </a:ext>
            </a:extLst>
          </p:cNvPr>
          <p:cNvSpPr/>
          <p:nvPr/>
        </p:nvSpPr>
        <p:spPr>
          <a:xfrm>
            <a:off x="38100" y="2444749"/>
            <a:ext cx="1828800" cy="927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TÉCNICO</a:t>
            </a:r>
            <a:endParaRPr lang="es-EC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504F39B-302E-4ECD-A9A0-1CAAFCEB87B6}"/>
              </a:ext>
            </a:extLst>
          </p:cNvPr>
          <p:cNvCxnSpPr>
            <a:cxnSpLocks/>
          </p:cNvCxnSpPr>
          <p:nvPr/>
        </p:nvCxnSpPr>
        <p:spPr>
          <a:xfrm flipV="1">
            <a:off x="2012950" y="1733551"/>
            <a:ext cx="952500" cy="8381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82CA3315-BDAD-4D7B-B8AB-BB2C9D8F46BF}"/>
              </a:ext>
            </a:extLst>
          </p:cNvPr>
          <p:cNvCxnSpPr>
            <a:cxnSpLocks/>
          </p:cNvCxnSpPr>
          <p:nvPr/>
        </p:nvCxnSpPr>
        <p:spPr>
          <a:xfrm flipV="1">
            <a:off x="2165350" y="2533649"/>
            <a:ext cx="800100" cy="190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50C7772D-D2AD-4795-94A5-304CDC5F4C5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012950" y="2965450"/>
            <a:ext cx="1022350" cy="149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3DEC37D2-69B6-4F8F-A612-C9A89B9F4D6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936750" y="3187701"/>
            <a:ext cx="1098550" cy="819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62F0AD87-2E0F-4827-96D5-42A9E1768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8" t="21962" r="44791" b="6191"/>
          <a:stretch/>
        </p:blipFill>
        <p:spPr bwMode="auto">
          <a:xfrm>
            <a:off x="5663406" y="1252446"/>
            <a:ext cx="2935287" cy="3575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0B4F55E4-70A6-4787-B1D3-6F2C8062459E}"/>
              </a:ext>
            </a:extLst>
          </p:cNvPr>
          <p:cNvSpPr/>
          <p:nvPr/>
        </p:nvSpPr>
        <p:spPr>
          <a:xfrm>
            <a:off x="3035300" y="4472215"/>
            <a:ext cx="2066471" cy="56787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Recopilación de beneficiarios </a:t>
            </a:r>
            <a:endParaRPr lang="es-EC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DB8750A6-2452-49AB-9D14-DC0B401302E4}"/>
              </a:ext>
            </a:extLst>
          </p:cNvPr>
          <p:cNvCxnSpPr>
            <a:cxnSpLocks/>
          </p:cNvCxnSpPr>
          <p:nvPr/>
        </p:nvCxnSpPr>
        <p:spPr>
          <a:xfrm>
            <a:off x="1751693" y="3511550"/>
            <a:ext cx="1213757" cy="1244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6ACEC37-4A4B-4908-85B4-DFB74BD4E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1" y="50800"/>
            <a:ext cx="5664199" cy="2545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xmlns="" id="{D24C610E-8C58-4A0D-817D-54B1E99181F9}"/>
              </a:ext>
            </a:extLst>
          </p:cNvPr>
          <p:cNvSpPr/>
          <p:nvPr/>
        </p:nvSpPr>
        <p:spPr>
          <a:xfrm>
            <a:off x="368301" y="116523"/>
            <a:ext cx="2641600" cy="68480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ENTREGA DE PLANTAS</a:t>
            </a:r>
          </a:p>
          <a:p>
            <a:pPr algn="ctr"/>
            <a:r>
              <a:rPr lang="es-ES" b="1" dirty="0"/>
              <a:t> FRUTALES</a:t>
            </a:r>
            <a:endParaRPr lang="es-EC" b="1" dirty="0"/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xmlns="" id="{382B7BA9-B6EE-4552-92F1-72578AC82F64}"/>
              </a:ext>
            </a:extLst>
          </p:cNvPr>
          <p:cNvSpPr/>
          <p:nvPr/>
        </p:nvSpPr>
        <p:spPr>
          <a:xfrm>
            <a:off x="615951" y="1145043"/>
            <a:ext cx="2146300" cy="9334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47 beneficiarios</a:t>
            </a:r>
          </a:p>
          <a:p>
            <a:pPr algn="ctr"/>
            <a:r>
              <a:rPr lang="es-ES" b="1" dirty="0"/>
              <a:t>ADULSOL</a:t>
            </a:r>
          </a:p>
          <a:p>
            <a:pPr algn="ctr"/>
            <a:endParaRPr lang="es-EC" b="1" dirty="0"/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xmlns="" id="{F0A4CEDD-3B18-480E-997D-A5B9E657556D}"/>
              </a:ext>
            </a:extLst>
          </p:cNvPr>
          <p:cNvSpPr/>
          <p:nvPr/>
        </p:nvSpPr>
        <p:spPr>
          <a:xfrm>
            <a:off x="6604000" y="2825750"/>
            <a:ext cx="2260600" cy="18605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425 PLANTAS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/>
              <a:t>Durazno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/>
              <a:t>Reina Claudia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/>
              <a:t>Manzana</a:t>
            </a:r>
          </a:p>
          <a:p>
            <a:pPr algn="ctr"/>
            <a:endParaRPr lang="es-EC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6391982-905F-45BF-838E-BEC769488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2671445"/>
            <a:ext cx="5387975" cy="242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7813621-25AD-449E-ABB9-E577EB7D10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56" y="-88900"/>
            <a:ext cx="91671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xmlns="" id="{3BCCFC08-2472-4FE8-8A88-6B0914B50E33}"/>
              </a:ext>
            </a:extLst>
          </p:cNvPr>
          <p:cNvSpPr/>
          <p:nvPr/>
        </p:nvSpPr>
        <p:spPr>
          <a:xfrm>
            <a:off x="2135844" y="3574255"/>
            <a:ext cx="2793999" cy="1242377"/>
          </a:xfrm>
          <a:prstGeom prst="round2Diag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ENTREGA DE TANQUES PLÁSTICOS PARA COSECHA DE AGUA LLUVIA</a:t>
            </a: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xmlns="" id="{796B946B-9226-4236-916F-EF4485498F60}"/>
              </a:ext>
            </a:extLst>
          </p:cNvPr>
          <p:cNvSpPr/>
          <p:nvPr/>
        </p:nvSpPr>
        <p:spPr>
          <a:xfrm>
            <a:off x="6832601" y="95566"/>
            <a:ext cx="2222499" cy="66643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25 BENEFICIARIOS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D1D63DF-0AE2-4734-A9C2-4CEBF8A9AC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32" y="51484"/>
            <a:ext cx="5924337" cy="28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iagrama de flujo: pantalla 2">
            <a:extLst>
              <a:ext uri="{FF2B5EF4-FFF2-40B4-BE49-F238E27FC236}">
                <a16:creationId xmlns:a16="http://schemas.microsoft.com/office/drawing/2014/main" xmlns="" id="{B389B366-E669-4C98-B209-377A4D01A524}"/>
              </a:ext>
            </a:extLst>
          </p:cNvPr>
          <p:cNvSpPr/>
          <p:nvPr/>
        </p:nvSpPr>
        <p:spPr>
          <a:xfrm>
            <a:off x="6265754" y="3115468"/>
            <a:ext cx="2878246" cy="698500"/>
          </a:xfrm>
          <a:prstGeom prst="flowChartDisp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600 HEMBRAS</a:t>
            </a:r>
          </a:p>
          <a:p>
            <a:pPr algn="ctr"/>
            <a:r>
              <a:rPr lang="es-ES" b="1" dirty="0"/>
              <a:t>202 MACHOS</a:t>
            </a:r>
            <a:endParaRPr lang="es-EC" b="1" dirty="0"/>
          </a:p>
        </p:txBody>
      </p:sp>
      <p:sp>
        <p:nvSpPr>
          <p:cNvPr id="5" name="Diagrama de flujo: pantalla 4">
            <a:extLst>
              <a:ext uri="{FF2B5EF4-FFF2-40B4-BE49-F238E27FC236}">
                <a16:creationId xmlns:a16="http://schemas.microsoft.com/office/drawing/2014/main" xmlns="" id="{673A3153-21BF-4C66-B532-9DCCCC8E6BDD}"/>
              </a:ext>
            </a:extLst>
          </p:cNvPr>
          <p:cNvSpPr/>
          <p:nvPr/>
        </p:nvSpPr>
        <p:spPr>
          <a:xfrm>
            <a:off x="6337300" y="85090"/>
            <a:ext cx="2842473" cy="698500"/>
          </a:xfrm>
          <a:prstGeom prst="flowChartDisp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ENTREGA DE CUYES PIE DE CRÍA</a:t>
            </a:r>
            <a:endParaRPr lang="es-EC" b="1" dirty="0"/>
          </a:p>
        </p:txBody>
      </p:sp>
      <p:sp>
        <p:nvSpPr>
          <p:cNvPr id="6" name="Diagrama de flujo: pantalla 5">
            <a:extLst>
              <a:ext uri="{FF2B5EF4-FFF2-40B4-BE49-F238E27FC236}">
                <a16:creationId xmlns:a16="http://schemas.microsoft.com/office/drawing/2014/main" xmlns="" id="{D554F430-FBB1-40B1-8B80-D0C35A106B74}"/>
              </a:ext>
            </a:extLst>
          </p:cNvPr>
          <p:cNvSpPr/>
          <p:nvPr/>
        </p:nvSpPr>
        <p:spPr>
          <a:xfrm>
            <a:off x="6265754" y="4037751"/>
            <a:ext cx="2842473" cy="698500"/>
          </a:xfrm>
          <a:prstGeom prst="flowChartDisp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100 BENEFICIARIOS</a:t>
            </a:r>
            <a:endParaRPr lang="es-EC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EB6F5C8-A9A8-4917-9213-B3A685C85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09" t="13906" r="23722" b="18508"/>
          <a:stretch/>
        </p:blipFill>
        <p:spPr>
          <a:xfrm>
            <a:off x="2635832" y="3082981"/>
            <a:ext cx="3415912" cy="192589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76E87C6-3031-4E3B-AE40-FC1301AD4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54" b="29075"/>
          <a:stretch/>
        </p:blipFill>
        <p:spPr>
          <a:xfrm>
            <a:off x="190712" y="2657157"/>
            <a:ext cx="2045264" cy="235172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A5A0753-A01C-4FBB-AE76-5C540FBF0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714" b="34439"/>
          <a:stretch/>
        </p:blipFill>
        <p:spPr>
          <a:xfrm>
            <a:off x="190712" y="105420"/>
            <a:ext cx="2058247" cy="24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7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cinta perforada 2">
            <a:extLst>
              <a:ext uri="{FF2B5EF4-FFF2-40B4-BE49-F238E27FC236}">
                <a16:creationId xmlns:a16="http://schemas.microsoft.com/office/drawing/2014/main" xmlns="" id="{33899279-19E4-401A-B68A-382A97B3CCAB}"/>
              </a:ext>
            </a:extLst>
          </p:cNvPr>
          <p:cNvSpPr/>
          <p:nvPr/>
        </p:nvSpPr>
        <p:spPr>
          <a:xfrm>
            <a:off x="2768599" y="51779"/>
            <a:ext cx="3352800" cy="947057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6"/>
                </a:solidFill>
              </a:rPr>
              <a:t>SEGUIMIENTO AL PROYECTO DE APICULTURA</a:t>
            </a:r>
            <a:endParaRPr lang="es-EC" b="1" dirty="0">
              <a:solidFill>
                <a:schemeClr val="accent6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D8296E8-DF77-4F88-9666-BBB7F4049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" r="18877"/>
          <a:stretch/>
        </p:blipFill>
        <p:spPr>
          <a:xfrm>
            <a:off x="130630" y="1138465"/>
            <a:ext cx="4207374" cy="25725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4DEF1C8-0286-45BE-B3EA-8F73C72D4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0" y="3830660"/>
            <a:ext cx="4207374" cy="11441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E7D3A58-53C3-40E6-A9A5-C9FA67660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01529" y="1138465"/>
            <a:ext cx="4511841" cy="20275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0414D84-15CD-46BE-BF6B-014976838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175"/>
          <a:stretch/>
        </p:blipFill>
        <p:spPr>
          <a:xfrm>
            <a:off x="4501529" y="3194110"/>
            <a:ext cx="4511840" cy="1780660"/>
          </a:xfrm>
          <a:prstGeom prst="rect">
            <a:avLst/>
          </a:prstGeom>
        </p:spPr>
      </p:pic>
      <p:pic>
        <p:nvPicPr>
          <p:cNvPr id="1028" name="Picture 4" descr="Las abejas y su trabajo | SIAPrendes, sitio infantil del SIAP, México">
            <a:extLst>
              <a:ext uri="{FF2B5EF4-FFF2-40B4-BE49-F238E27FC236}">
                <a16:creationId xmlns:a16="http://schemas.microsoft.com/office/drawing/2014/main" xmlns="" id="{20EE8F89-E641-4E95-BFB6-8DF77C3F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26" y="4220171"/>
            <a:ext cx="911778" cy="58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454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DD06E0-EB6E-4D59-8B88-972CD4D1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289143" cy="1130300"/>
          </a:xfrm>
        </p:spPr>
        <p:txBody>
          <a:bodyPr>
            <a:normAutofit/>
          </a:bodyPr>
          <a:lstStyle/>
          <a:p>
            <a:pPr algn="ctr"/>
            <a:r>
              <a:rPr lang="es-ES" sz="2500" b="1" dirty="0">
                <a:solidFill>
                  <a:schemeClr val="accent1">
                    <a:lumMod val="50000"/>
                  </a:schemeClr>
                </a:solidFill>
              </a:rPr>
              <a:t>FERIA AGROPRODUCTIVA, ARTESANAL Y GASTRONÓMICA</a:t>
            </a:r>
            <a:endParaRPr lang="es-EC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D373ED-60C2-497C-94BD-DB450C058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5" y="923607"/>
            <a:ext cx="4016866" cy="18050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AD7891B-4287-418F-A42A-491739F81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6" y="2876550"/>
            <a:ext cx="4016866" cy="18050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4B450A8-20E2-41E6-80EA-914E860F2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61" y="902223"/>
            <a:ext cx="4138368" cy="18596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865141D-8FD7-45D1-A330-2F0D7D4FA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062" y="2876550"/>
            <a:ext cx="4138368" cy="18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AB8F633-7AE8-419D-8BA8-22E140E6A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66729"/>
            <a:ext cx="4110440" cy="18471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A845935-E368-4011-A13A-264483A1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7" y="2430421"/>
            <a:ext cx="4110439" cy="23939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2D13CCF-A1C6-40B5-8731-ED4CDC25F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765" y="166729"/>
            <a:ext cx="4110439" cy="184712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204E4B44-3386-48A5-A4BE-15742960529B}"/>
              </a:ext>
            </a:extLst>
          </p:cNvPr>
          <p:cNvSpPr/>
          <p:nvPr/>
        </p:nvSpPr>
        <p:spPr>
          <a:xfrm>
            <a:off x="1142999" y="4223657"/>
            <a:ext cx="2917372" cy="5027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Cantonización de Paute</a:t>
            </a:r>
            <a:endParaRPr lang="es-EC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A21828F-5266-45A3-9DE8-2707D99BF888}"/>
              </a:ext>
            </a:extLst>
          </p:cNvPr>
          <p:cNvSpPr/>
          <p:nvPr/>
        </p:nvSpPr>
        <p:spPr>
          <a:xfrm>
            <a:off x="1001483" y="1761486"/>
            <a:ext cx="3058887" cy="5027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Carnavales San Cristóbal</a:t>
            </a:r>
            <a:endParaRPr lang="es-EC" b="1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2C48FD74-0A76-443B-8B95-371772ED3DCE}"/>
              </a:ext>
            </a:extLst>
          </p:cNvPr>
          <p:cNvSpPr/>
          <p:nvPr/>
        </p:nvSpPr>
        <p:spPr>
          <a:xfrm>
            <a:off x="5399313" y="1772372"/>
            <a:ext cx="3189516" cy="5027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162 años </a:t>
            </a:r>
            <a:r>
              <a:rPr lang="es-ES" b="1" dirty="0" err="1"/>
              <a:t>Parroquialización</a:t>
            </a:r>
            <a:endParaRPr lang="es-EC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B47FBE88-5179-494F-B040-6F636ED2BA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65" y="2430421"/>
            <a:ext cx="4159212" cy="18694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D7B9F6A-8728-4C18-9150-722E1B4C3071}"/>
              </a:ext>
            </a:extLst>
          </p:cNvPr>
          <p:cNvSpPr/>
          <p:nvPr/>
        </p:nvSpPr>
        <p:spPr>
          <a:xfrm>
            <a:off x="4561765" y="4284528"/>
            <a:ext cx="4159212" cy="5027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Campeonato </a:t>
            </a:r>
            <a:r>
              <a:rPr lang="es-ES" b="1" dirty="0" err="1"/>
              <a:t>Intercomunidades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90622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FC1C61-FDFD-4A8B-A5F5-98B87037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28" y="175985"/>
            <a:ext cx="7031407" cy="70575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GESTION PARA LA ILUMINACIÓN DE LA TORRE DE LA IGLESIA CENTRAL</a:t>
            </a:r>
            <a:endParaRPr lang="es-EC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3FD516-C892-4239-8B84-42DBD0FF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5" y="1065894"/>
            <a:ext cx="2052829" cy="3651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48C5AD3-C155-4435-8C71-DF7643C9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07" y="1065894"/>
            <a:ext cx="3651250" cy="3651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3140F9F-3AB7-491A-A60B-7D11294EB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29" y="1065894"/>
            <a:ext cx="2149213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9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D4D137-229A-4E3B-B49D-CE187660C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92" y="1170651"/>
            <a:ext cx="5025571" cy="3769178"/>
          </a:xfrm>
          <a:prstGeom prst="rect">
            <a:avLst/>
          </a:prstGeom>
        </p:spPr>
      </p:pic>
      <p:sp>
        <p:nvSpPr>
          <p:cNvPr id="1860" name="Google Shape;1860;p48"/>
          <p:cNvSpPr txBox="1">
            <a:spLocks noGrp="1"/>
          </p:cNvSpPr>
          <p:nvPr>
            <p:ph type="title"/>
          </p:nvPr>
        </p:nvSpPr>
        <p:spPr>
          <a:xfrm>
            <a:off x="991192" y="167809"/>
            <a:ext cx="7310400" cy="8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VOCAL DE APOYO COMISIÓN SOCIO-CULTURAL</a:t>
            </a:r>
            <a:endParaRPr sz="3600" b="1" dirty="0"/>
          </a:p>
        </p:txBody>
      </p:sp>
      <p:sp>
        <p:nvSpPr>
          <p:cNvPr id="1863" name="Google Shape;1863;p48"/>
          <p:cNvSpPr txBox="1">
            <a:spLocks noGrp="1"/>
          </p:cNvSpPr>
          <p:nvPr>
            <p:ph type="subTitle" idx="1"/>
          </p:nvPr>
        </p:nvSpPr>
        <p:spPr>
          <a:xfrm>
            <a:off x="174180" y="1311785"/>
            <a:ext cx="2507312" cy="2519986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00"/>
                </a:solidFill>
              </a:rPr>
              <a:t>COLONIAS VACACIONALES SANCRISVENTURA 2022</a:t>
            </a:r>
            <a:endParaRPr sz="2000" b="1" dirty="0">
              <a:solidFill>
                <a:srgbClr val="FFFF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708917" y="2041936"/>
            <a:ext cx="1435083" cy="140109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FFC000"/>
                </a:solidFill>
              </a:rPr>
              <a:t> </a:t>
            </a:r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DANZA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EF4FF5C8-6A49-4043-A128-1816773D3C95}"/>
              </a:ext>
            </a:extLst>
          </p:cNvPr>
          <p:cNvSpPr/>
          <p:nvPr/>
        </p:nvSpPr>
        <p:spPr>
          <a:xfrm flipH="1">
            <a:off x="8301592" y="3831770"/>
            <a:ext cx="305379" cy="4209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D191BA03-A530-4D4A-B7CF-CD7A97AA3A79}"/>
              </a:ext>
            </a:extLst>
          </p:cNvPr>
          <p:cNvSpPr/>
          <p:nvPr/>
        </p:nvSpPr>
        <p:spPr>
          <a:xfrm flipH="1">
            <a:off x="8301591" y="4474463"/>
            <a:ext cx="305380" cy="305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0F1762E-2935-41B9-A1F3-32A1E87E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08" y="96851"/>
            <a:ext cx="2808514" cy="210638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828A3090-FC3E-495C-BC3D-D183C2866067}"/>
              </a:ext>
            </a:extLst>
          </p:cNvPr>
          <p:cNvSpPr/>
          <p:nvPr/>
        </p:nvSpPr>
        <p:spPr>
          <a:xfrm>
            <a:off x="6736395" y="3196046"/>
            <a:ext cx="1684815" cy="67243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FFC000"/>
                </a:solidFill>
              </a:rPr>
              <a:t> </a:t>
            </a:r>
            <a:r>
              <a:rPr lang="es-EC" b="1" dirty="0">
                <a:solidFill>
                  <a:srgbClr val="FFC000"/>
                </a:solidFill>
              </a:rPr>
              <a:t>FUTBOL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F64D89B-462D-413E-9FC9-BCCCE6FC4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695"/>
            <a:ext cx="4572000" cy="20545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680FFA4-9EF3-4255-9394-9D227EFAA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" y="2354718"/>
            <a:ext cx="5676851" cy="2551035"/>
          </a:xfrm>
          <a:prstGeom prst="rect">
            <a:avLst/>
          </a:prstGeom>
        </p:spPr>
      </p:pic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C1C0516F-D045-4783-9564-D136D7FC7CF8}"/>
              </a:ext>
            </a:extLst>
          </p:cNvPr>
          <p:cNvSpPr/>
          <p:nvPr/>
        </p:nvSpPr>
        <p:spPr>
          <a:xfrm>
            <a:off x="3578561" y="762309"/>
            <a:ext cx="838200" cy="4136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0202ADBE-0CDD-49D9-9313-B98D729E6019}"/>
              </a:ext>
            </a:extLst>
          </p:cNvPr>
          <p:cNvSpPr/>
          <p:nvPr/>
        </p:nvSpPr>
        <p:spPr>
          <a:xfrm rot="10800000">
            <a:off x="5813712" y="3325434"/>
            <a:ext cx="838200" cy="4136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28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6"/>
          <p:cNvSpPr txBox="1">
            <a:spLocks noGrp="1"/>
          </p:cNvSpPr>
          <p:nvPr>
            <p:ph type="title"/>
          </p:nvPr>
        </p:nvSpPr>
        <p:spPr>
          <a:xfrm>
            <a:off x="1371600" y="2080874"/>
            <a:ext cx="6400800" cy="11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C" b="1" dirty="0">
                <a:solidFill>
                  <a:schemeClr val="bg1"/>
                </a:solidFill>
              </a:rPr>
              <a:t>ACTIVIDADES GENERALES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629" name="Google Shape;1629;p36"/>
          <p:cNvSpPr txBox="1"/>
          <p:nvPr/>
        </p:nvSpPr>
        <p:spPr>
          <a:xfrm>
            <a:off x="2670175" y="3525501"/>
            <a:ext cx="5930900" cy="226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1600" b="1" dirty="0">
              <a:solidFill>
                <a:schemeClr val="l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1600" b="1" dirty="0">
              <a:solidFill>
                <a:schemeClr val="l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16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1600" b="1" dirty="0">
              <a:solidFill>
                <a:schemeClr val="l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lang="en" sz="1600" b="1" dirty="0">
              <a:solidFill>
                <a:schemeClr val="l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1600" dirty="0">
              <a:solidFill>
                <a:schemeClr val="accen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97044062-1242-4871-B8EF-309F99C39320}"/>
              </a:ext>
            </a:extLst>
          </p:cNvPr>
          <p:cNvSpPr/>
          <p:nvPr/>
        </p:nvSpPr>
        <p:spPr>
          <a:xfrm>
            <a:off x="2857499" y="699751"/>
            <a:ext cx="3152775" cy="11303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r>
              <a:rPr lang="en" sz="1200" b="1" dirty="0">
                <a:solidFill>
                  <a:schemeClr val="accent2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PARTICIPACIÓN EN LAS  SESIONES ORDINARIAS Y EXTRAORDINARIAS.</a:t>
            </a:r>
          </a:p>
          <a:p>
            <a:pPr algn="ctr"/>
            <a:endParaRPr lang="es-EC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345F335-CFDD-4768-A56F-5BE2B5D83272}"/>
              </a:ext>
            </a:extLst>
          </p:cNvPr>
          <p:cNvSpPr/>
          <p:nvPr/>
        </p:nvSpPr>
        <p:spPr>
          <a:xfrm>
            <a:off x="268287" y="1222664"/>
            <a:ext cx="2346327" cy="965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rgbClr val="002060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APROBACIÓN Y REFORMAS DEL PRESUPUESTO 2022</a:t>
            </a:r>
          </a:p>
          <a:p>
            <a:pPr algn="ctr"/>
            <a:endParaRPr lang="es-EC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4F9FFE0-F51A-4B1F-BD84-9023F87CE519}"/>
              </a:ext>
            </a:extLst>
          </p:cNvPr>
          <p:cNvSpPr/>
          <p:nvPr/>
        </p:nvSpPr>
        <p:spPr>
          <a:xfrm>
            <a:off x="268286" y="2646024"/>
            <a:ext cx="2346327" cy="965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endParaRPr lang="en" sz="1200" b="1" dirty="0">
              <a:solidFill>
                <a:schemeClr val="l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r>
              <a:rPr lang="en" sz="1200" b="1" dirty="0">
                <a:solidFill>
                  <a:schemeClr val="accent2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PARTICIPACIÓN EN LAS SESIONES Y EVENTOS  COMUNITARIAS.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endParaRPr lang="es-EC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872B2CF-8866-4745-AB73-3FBE8E9B7818}"/>
              </a:ext>
            </a:extLst>
          </p:cNvPr>
          <p:cNvSpPr/>
          <p:nvPr/>
        </p:nvSpPr>
        <p:spPr>
          <a:xfrm>
            <a:off x="6599236" y="1115676"/>
            <a:ext cx="2346327" cy="965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r>
              <a:rPr lang="en" sz="1200" b="1" dirty="0">
                <a:solidFill>
                  <a:srgbClr val="002060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DELEGADO DE LA COMISIÓN ECONÓMICO PRODUCTIVO</a:t>
            </a:r>
          </a:p>
          <a:p>
            <a:pPr algn="ctr"/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endParaRPr lang="es-EC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62B584AC-EC84-45FF-B603-D128DD75CE8A}"/>
              </a:ext>
            </a:extLst>
          </p:cNvPr>
          <p:cNvSpPr/>
          <p:nvPr/>
        </p:nvSpPr>
        <p:spPr>
          <a:xfrm>
            <a:off x="6654798" y="2646024"/>
            <a:ext cx="2346327" cy="965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b="1" dirty="0">
                <a:solidFill>
                  <a:schemeClr val="accent2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1200" b="1" dirty="0">
              <a:solidFill>
                <a:schemeClr val="lt2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chemeClr val="accent2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VOCAL DE APOYO EN LA COMISIÓN SOCIO-CULTURAL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lang="en" sz="1200" b="1" dirty="0">
              <a:solidFill>
                <a:srgbClr val="002060"/>
              </a:solidFill>
              <a:latin typeface="+mj-lt"/>
              <a:ea typeface="Lexend Deca Medium"/>
              <a:cs typeface="Lexend Deca Medium"/>
              <a:sym typeface="Lexend Deca Medium"/>
            </a:endParaRPr>
          </a:p>
          <a:p>
            <a:pPr algn="ctr"/>
            <a:endParaRPr lang="es-EC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C1B3FDB9-F54E-4881-B261-F0FB0C0A55C9}"/>
              </a:ext>
            </a:extLst>
          </p:cNvPr>
          <p:cNvSpPr/>
          <p:nvPr/>
        </p:nvSpPr>
        <p:spPr>
          <a:xfrm>
            <a:off x="1684335" y="3693773"/>
            <a:ext cx="2346327" cy="965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rgbClr val="002060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PARTICIPACIÓN EN LAS MINGAS COMUNITARIAS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FDD0035D-817F-4A76-85D2-A5D02316C62E}"/>
              </a:ext>
            </a:extLst>
          </p:cNvPr>
          <p:cNvSpPr/>
          <p:nvPr/>
        </p:nvSpPr>
        <p:spPr>
          <a:xfrm>
            <a:off x="4572000" y="3611222"/>
            <a:ext cx="2346327" cy="96519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1200" b="1" dirty="0">
                <a:solidFill>
                  <a:schemeClr val="accent2"/>
                </a:solidFill>
                <a:latin typeface="+mj-lt"/>
                <a:ea typeface="Lexend Deca Medium"/>
                <a:cs typeface="Lexend Deca Medium"/>
                <a:sym typeface="Lexend Deca Medium"/>
              </a:rPr>
              <a:t>ADMINISTRADOR DEL CONTRATO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xmlns="" id="{FE0571D5-94E2-47C3-B1D1-5E73CE42558C}"/>
              </a:ext>
            </a:extLst>
          </p:cNvPr>
          <p:cNvSpPr/>
          <p:nvPr/>
        </p:nvSpPr>
        <p:spPr>
          <a:xfrm>
            <a:off x="1323975" y="876300"/>
            <a:ext cx="360360" cy="26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EC" dirty="0"/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xmlns="" id="{6A59B939-C1BF-4E62-B102-99F073A8C841}"/>
              </a:ext>
            </a:extLst>
          </p:cNvPr>
          <p:cNvSpPr/>
          <p:nvPr/>
        </p:nvSpPr>
        <p:spPr>
          <a:xfrm>
            <a:off x="4211640" y="317021"/>
            <a:ext cx="360360" cy="26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EC" dirty="0"/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xmlns="" id="{3F3CB7E0-C052-48FE-994F-7E2AB12D7A66}"/>
              </a:ext>
            </a:extLst>
          </p:cNvPr>
          <p:cNvSpPr/>
          <p:nvPr/>
        </p:nvSpPr>
        <p:spPr>
          <a:xfrm>
            <a:off x="7592219" y="788796"/>
            <a:ext cx="360360" cy="26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EC" dirty="0"/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xmlns="" id="{8B6FE8EA-1194-4C2D-B92B-AD2F0C41A850}"/>
              </a:ext>
            </a:extLst>
          </p:cNvPr>
          <p:cNvSpPr/>
          <p:nvPr/>
        </p:nvSpPr>
        <p:spPr>
          <a:xfrm>
            <a:off x="7647781" y="2382210"/>
            <a:ext cx="360360" cy="26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EC" dirty="0"/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xmlns="" id="{FA4C2D4B-2104-4DDA-9A5A-70107926B89B}"/>
              </a:ext>
            </a:extLst>
          </p:cNvPr>
          <p:cNvSpPr/>
          <p:nvPr/>
        </p:nvSpPr>
        <p:spPr>
          <a:xfrm>
            <a:off x="5564983" y="3281023"/>
            <a:ext cx="360360" cy="26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endParaRPr lang="es-EC" dirty="0"/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xmlns="" id="{AFE995B7-04AF-428A-AD3D-396674AD8BDD}"/>
              </a:ext>
            </a:extLst>
          </p:cNvPr>
          <p:cNvSpPr/>
          <p:nvPr/>
        </p:nvSpPr>
        <p:spPr>
          <a:xfrm>
            <a:off x="2915447" y="3362806"/>
            <a:ext cx="360360" cy="26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s-EC" dirty="0"/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xmlns="" id="{4995A45D-42F8-483C-8399-E5E635D6FF80}"/>
              </a:ext>
            </a:extLst>
          </p:cNvPr>
          <p:cNvSpPr/>
          <p:nvPr/>
        </p:nvSpPr>
        <p:spPr>
          <a:xfrm>
            <a:off x="1261269" y="2362485"/>
            <a:ext cx="360360" cy="2092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  <a:endParaRPr lang="es-EC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7C9CEFB-0EC5-4498-9320-FC77727FC710}"/>
              </a:ext>
            </a:extLst>
          </p:cNvPr>
          <p:cNvSpPr/>
          <p:nvPr/>
        </p:nvSpPr>
        <p:spPr>
          <a:xfrm>
            <a:off x="5576016" y="206787"/>
            <a:ext cx="2762248" cy="922167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rgbClr val="FFC000"/>
                </a:solidFill>
              </a:rPr>
              <a:t>MANUALIDADES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393D485-0ED6-4128-9AB4-7EA62BD3BE2D}"/>
              </a:ext>
            </a:extLst>
          </p:cNvPr>
          <p:cNvSpPr/>
          <p:nvPr/>
        </p:nvSpPr>
        <p:spPr>
          <a:xfrm>
            <a:off x="1415467" y="4195929"/>
            <a:ext cx="1957609" cy="6119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FFC000"/>
                </a:solidFill>
              </a:rPr>
              <a:t> </a:t>
            </a:r>
            <a:r>
              <a:rPr lang="es-EC" b="1" dirty="0">
                <a:solidFill>
                  <a:srgbClr val="FFC000"/>
                </a:solidFill>
              </a:rPr>
              <a:t>GUITARRA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C8BAF3C-0495-4606-A03C-DBAB3A297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8" y="97093"/>
            <a:ext cx="4420769" cy="3315577"/>
          </a:xfrm>
          <a:prstGeom prst="rect">
            <a:avLst/>
          </a:prstGeom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D610671F-80F3-4B8A-A34C-BD59830B0E37}"/>
              </a:ext>
            </a:extLst>
          </p:cNvPr>
          <p:cNvSpPr/>
          <p:nvPr/>
        </p:nvSpPr>
        <p:spPr>
          <a:xfrm rot="10800000">
            <a:off x="2057399" y="3589563"/>
            <a:ext cx="489857" cy="49478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CEA42BA-87C0-4532-BD41-3B387002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69" y="1932256"/>
            <a:ext cx="4005943" cy="3004457"/>
          </a:xfrm>
          <a:prstGeom prst="rect">
            <a:avLst/>
          </a:prstGeom>
        </p:spPr>
      </p:pic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xmlns="" id="{0C9A9DCC-5DF4-45E7-9E4B-F19C43678070}"/>
              </a:ext>
            </a:extLst>
          </p:cNvPr>
          <p:cNvSpPr/>
          <p:nvPr/>
        </p:nvSpPr>
        <p:spPr>
          <a:xfrm>
            <a:off x="6712211" y="1283212"/>
            <a:ext cx="489857" cy="49478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167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5ABF5AE-C485-40D3-8E38-DB30F6758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6" r="12465"/>
          <a:stretch/>
        </p:blipFill>
        <p:spPr>
          <a:xfrm>
            <a:off x="514538" y="214036"/>
            <a:ext cx="2826416" cy="22476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74BD769-1E98-4EDC-A2CC-5CBE4C6F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38" y="2631386"/>
            <a:ext cx="5072743" cy="22795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40B2669-300B-4372-A271-546814484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29" y="182087"/>
            <a:ext cx="5072743" cy="22795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36B2149-8C37-43EC-AFA9-229FC615B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005" y="2681850"/>
            <a:ext cx="2972133" cy="2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9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C2D6A5F-D664-47A9-8734-EA681C2BE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10" y="2571750"/>
            <a:ext cx="5014400" cy="2253346"/>
          </a:xfrm>
          <a:prstGeom prst="rect">
            <a:avLst/>
          </a:prstGeom>
        </p:spPr>
      </p:pic>
      <p:sp>
        <p:nvSpPr>
          <p:cNvPr id="1925" name="Google Shape;1925;p52"/>
          <p:cNvSpPr txBox="1">
            <a:spLocks noGrp="1"/>
          </p:cNvSpPr>
          <p:nvPr>
            <p:ph type="title"/>
          </p:nvPr>
        </p:nvSpPr>
        <p:spPr>
          <a:xfrm>
            <a:off x="151168" y="3546571"/>
            <a:ext cx="3397576" cy="677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ACOMPAÑAMIENTO EN TALLERES CON LOS ADULTOS MAYORES</a:t>
            </a:r>
            <a:endParaRPr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BB5BE3-174D-4D4A-ACC8-3CC0DCAA5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85"/>
          <a:stretch/>
        </p:blipFill>
        <p:spPr>
          <a:xfrm>
            <a:off x="998459" y="208282"/>
            <a:ext cx="1895909" cy="31859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9943FFE-0A70-490B-89B8-B65CFB1A1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510" y="240939"/>
            <a:ext cx="5002281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1C0D582-E19F-4D0A-945C-66C38364A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Diagrama de flujo: cinta perforada 2">
            <a:extLst>
              <a:ext uri="{FF2B5EF4-FFF2-40B4-BE49-F238E27FC236}">
                <a16:creationId xmlns:a16="http://schemas.microsoft.com/office/drawing/2014/main" xmlns="" id="{D7164E0E-217E-40C7-94E7-41A62CE23582}"/>
              </a:ext>
            </a:extLst>
          </p:cNvPr>
          <p:cNvSpPr/>
          <p:nvPr/>
        </p:nvSpPr>
        <p:spPr>
          <a:xfrm>
            <a:off x="108857" y="3733801"/>
            <a:ext cx="2928257" cy="1409699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GRACIAS POR SU ATENCIÓN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727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7"/>
          <p:cNvSpPr txBox="1">
            <a:spLocks noGrp="1"/>
          </p:cNvSpPr>
          <p:nvPr>
            <p:ph type="title"/>
          </p:nvPr>
        </p:nvSpPr>
        <p:spPr>
          <a:xfrm>
            <a:off x="1463163" y="222425"/>
            <a:ext cx="5425041" cy="8634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2060"/>
                </a:solidFill>
              </a:rPr>
              <a:t>COMISIÓN ECONÓMICO PRODUCTIVO</a:t>
            </a:r>
            <a:endParaRPr sz="3000" b="1" dirty="0">
              <a:solidFill>
                <a:srgbClr val="002060"/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FAD9D4E6-7833-4AC8-A67C-C094D90114B7}"/>
              </a:ext>
            </a:extLst>
          </p:cNvPr>
          <p:cNvSpPr/>
          <p:nvPr/>
        </p:nvSpPr>
        <p:spPr>
          <a:xfrm>
            <a:off x="91562" y="1143000"/>
            <a:ext cx="2594487" cy="3028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accent4"/>
                </a:solidFill>
              </a:rPr>
              <a:t> </a:t>
            </a:r>
            <a:r>
              <a:rPr lang="es-ES" sz="1800" b="1" dirty="0"/>
              <a:t>ELABORACIÓN Y SEGUIMIENTO AL PROYECTO DE FORMENTO PRODUCTIVO EN LA COMUNIDAD DE TUZHPO-SULCAY</a:t>
            </a:r>
          </a:p>
          <a:p>
            <a:pPr algn="ctr"/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30D4716-49F3-46E7-8E9E-51374BB16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52" y="1190625"/>
            <a:ext cx="5883246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0F24DB9-003B-4214-ADC0-F0EBD8A39681}"/>
              </a:ext>
            </a:extLst>
          </p:cNvPr>
          <p:cNvSpPr txBox="1"/>
          <p:nvPr/>
        </p:nvSpPr>
        <p:spPr>
          <a:xfrm>
            <a:off x="2990246" y="3695700"/>
            <a:ext cx="588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Beneficiarios</a:t>
            </a:r>
            <a:r>
              <a:rPr lang="es-ES" dirty="0"/>
              <a:t>: 25 familias</a:t>
            </a:r>
          </a:p>
          <a:p>
            <a:r>
              <a:rPr lang="es-EC" dirty="0"/>
              <a:t>Entrega de plantas frutales, semillas forrajeras, fertilizantes y un tanque de 1100 litros para cosecha de agua lluvia.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800AD2F-3FF9-440A-A781-697F52E7F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3" y="598805"/>
            <a:ext cx="4570192" cy="205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84DB464F-23CF-405F-B6AD-FC08BD6E3C08}"/>
              </a:ext>
            </a:extLst>
          </p:cNvPr>
          <p:cNvSpPr/>
          <p:nvPr/>
        </p:nvSpPr>
        <p:spPr>
          <a:xfrm>
            <a:off x="5143499" y="935196"/>
            <a:ext cx="2943225" cy="13811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Seguimiento en la colocación de los tanques plásticos para cosecha de agua lluvia 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C9E243C-D8AC-4C91-9745-8542A246A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77" y="2771776"/>
            <a:ext cx="4824521" cy="216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95F686E8-19ED-4EC2-87BA-66801C7A7A9B}"/>
              </a:ext>
            </a:extLst>
          </p:cNvPr>
          <p:cNvSpPr/>
          <p:nvPr/>
        </p:nvSpPr>
        <p:spPr>
          <a:xfrm>
            <a:off x="533399" y="3155791"/>
            <a:ext cx="3133726" cy="15019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Seguimiento en la siembra de las plantas frutales (durazno, manzana, reina claudia y tomate de </a:t>
            </a:r>
            <a:r>
              <a:rPr lang="es-ES" dirty="0" err="1"/>
              <a:t>arbol</a:t>
            </a:r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4EDA09EE-BFE2-45D0-B4FC-4B6201A19A1E}"/>
              </a:ext>
            </a:extLst>
          </p:cNvPr>
          <p:cNvSpPr/>
          <p:nvPr/>
        </p:nvSpPr>
        <p:spPr>
          <a:xfrm>
            <a:off x="245107" y="60007"/>
            <a:ext cx="2594487" cy="3028950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COORDINACIÓN CON EL MUNICIPIO DE PAUTE PARA LA EJECUCIÓN DEL PROYECTO “PAUTE PRODUCE, EMPRENDE E INNOVA”</a:t>
            </a:r>
          </a:p>
          <a:p>
            <a:pPr algn="ctr"/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AAE0901-3041-498C-85D7-C6A749A4E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25" b="20494"/>
          <a:stretch/>
        </p:blipFill>
        <p:spPr>
          <a:xfrm>
            <a:off x="6916531" y="60007"/>
            <a:ext cx="1744869" cy="2410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C7DA6BA-4B3F-4866-A180-FF453BD5C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90" r="16666"/>
          <a:stretch/>
        </p:blipFill>
        <p:spPr>
          <a:xfrm>
            <a:off x="3071986" y="60007"/>
            <a:ext cx="3124200" cy="23617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D0D9942-DF8F-443F-BB48-08CB17477FF7}"/>
              </a:ext>
            </a:extLst>
          </p:cNvPr>
          <p:cNvSpPr txBox="1"/>
          <p:nvPr/>
        </p:nvSpPr>
        <p:spPr>
          <a:xfrm>
            <a:off x="245107" y="3227456"/>
            <a:ext cx="2247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/>
                </a:solidFill>
              </a:rPr>
              <a:t>Entrega de 100 kits de hortalizas </a:t>
            </a:r>
          </a:p>
          <a:p>
            <a:endParaRPr lang="es-ES" b="1" dirty="0"/>
          </a:p>
          <a:p>
            <a:r>
              <a:rPr lang="es-ES" b="1" dirty="0">
                <a:solidFill>
                  <a:schemeClr val="bg1"/>
                </a:solidFill>
              </a:rPr>
              <a:t>Comunidades:</a:t>
            </a:r>
            <a:r>
              <a:rPr lang="es-E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/>
              <a:t>Pastopamba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La Ramada</a:t>
            </a:r>
            <a:endParaRPr lang="es-EC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4526A62-B053-4BA1-993B-667E5877B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86" y="2579369"/>
            <a:ext cx="5589414" cy="251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A6B0A960-3AA2-484C-9A93-0591C8334BBA}"/>
              </a:ext>
            </a:extLst>
          </p:cNvPr>
          <p:cNvSpPr/>
          <p:nvPr/>
        </p:nvSpPr>
        <p:spPr>
          <a:xfrm>
            <a:off x="789215" y="331232"/>
            <a:ext cx="1990725" cy="10382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Entrega de 100 kits de hortalizas</a:t>
            </a:r>
            <a:endParaRPr lang="es-EC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AB18980-4F72-4D34-885E-0704F013A2DE}"/>
              </a:ext>
            </a:extLst>
          </p:cNvPr>
          <p:cNvSpPr txBox="1"/>
          <p:nvPr/>
        </p:nvSpPr>
        <p:spPr>
          <a:xfrm>
            <a:off x="4303952" y="4207782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Comunidades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E789383-D1FE-44A5-B9ED-7291DB0566B3}"/>
              </a:ext>
            </a:extLst>
          </p:cNvPr>
          <p:cNvSpPr txBox="1"/>
          <p:nvPr/>
        </p:nvSpPr>
        <p:spPr>
          <a:xfrm>
            <a:off x="6294677" y="3930783"/>
            <a:ext cx="2546983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* Centro parroquial</a:t>
            </a:r>
          </a:p>
          <a:p>
            <a:r>
              <a:rPr lang="es-ES" dirty="0"/>
              <a:t>* </a:t>
            </a:r>
            <a:r>
              <a:rPr lang="es-ES" dirty="0" err="1"/>
              <a:t>Tuzhpo-Sulcay</a:t>
            </a:r>
            <a:endParaRPr lang="es-ES" dirty="0"/>
          </a:p>
          <a:p>
            <a:r>
              <a:rPr lang="es-ES" dirty="0"/>
              <a:t>* Cantagallo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A463D68-FD6D-4C69-8CF3-A5EA0ED83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9" y="1657350"/>
            <a:ext cx="3850854" cy="30307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06F5688-42A3-497C-99BC-7FDF7536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286" y="380093"/>
            <a:ext cx="4711955" cy="31413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42"/>
          <p:cNvSpPr txBox="1">
            <a:spLocks noGrp="1"/>
          </p:cNvSpPr>
          <p:nvPr>
            <p:ph type="title"/>
          </p:nvPr>
        </p:nvSpPr>
        <p:spPr>
          <a:xfrm>
            <a:off x="1287687" y="0"/>
            <a:ext cx="6568625" cy="623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/>
              <a:t>Entrega de aves de engorde y aves de postura </a:t>
            </a:r>
            <a:endParaRPr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3B3DC0A-B1B5-4B9F-9277-82EBC2A23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" y="1503362"/>
            <a:ext cx="4536440" cy="3023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2195BDD-7E23-456B-A354-231312767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00" y="1499147"/>
            <a:ext cx="3505200" cy="30281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C3A9E5E-B0B6-448F-8395-4220BDFE584C}"/>
              </a:ext>
            </a:extLst>
          </p:cNvPr>
          <p:cNvSpPr txBox="1"/>
          <p:nvPr/>
        </p:nvSpPr>
        <p:spPr>
          <a:xfrm>
            <a:off x="762000" y="102821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10 aves a 20 beneficiarios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06E60A-68D0-4BC4-A07F-0EE20CEC54BD}"/>
              </a:ext>
            </a:extLst>
          </p:cNvPr>
          <p:cNvSpPr txBox="1"/>
          <p:nvPr/>
        </p:nvSpPr>
        <p:spPr>
          <a:xfrm>
            <a:off x="5321300" y="105455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10 aves a 17 beneficiarios</a:t>
            </a:r>
            <a:endParaRPr lang="es-EC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5353F9D-2185-4471-80D2-D461B7580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1"/>
            <a:ext cx="9144000" cy="513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E2A2CF-91ED-4395-AA87-CD739F81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958" y="2868120"/>
            <a:ext cx="2476499" cy="2055851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s-ES" sz="2000" b="1" dirty="0"/>
              <a:t>Entrega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accent2"/>
                </a:solidFill>
              </a:rPr>
              <a:t>*600 tomates</a:t>
            </a:r>
            <a:br>
              <a:rPr lang="es-ES" sz="2000" b="1" dirty="0">
                <a:solidFill>
                  <a:schemeClr val="accent2"/>
                </a:solidFill>
              </a:rPr>
            </a:br>
            <a:r>
              <a:rPr lang="es-ES" sz="2000" b="1" dirty="0">
                <a:solidFill>
                  <a:schemeClr val="accent2"/>
                </a:solidFill>
              </a:rPr>
              <a:t> *200 </a:t>
            </a:r>
            <a:r>
              <a:rPr lang="es-ES" sz="2000" b="1" dirty="0" err="1">
                <a:solidFill>
                  <a:schemeClr val="accent2"/>
                </a:solidFill>
              </a:rPr>
              <a:t>eugenias</a:t>
            </a:r>
            <a:r>
              <a:rPr lang="es-ES" sz="2000" b="1" dirty="0">
                <a:solidFill>
                  <a:schemeClr val="accent2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/>
              <a:t>Comunidad</a:t>
            </a:r>
            <a:r>
              <a:rPr lang="es-ES" sz="2000" b="1" dirty="0">
                <a:solidFill>
                  <a:schemeClr val="bg1"/>
                </a:solidFill>
              </a:rPr>
              <a:t/>
            </a:r>
            <a:br>
              <a:rPr lang="es-ES" sz="2000" b="1" dirty="0">
                <a:solidFill>
                  <a:schemeClr val="bg1"/>
                </a:solidFill>
              </a:rPr>
            </a:br>
            <a:r>
              <a:rPr lang="es-ES" sz="2000" b="1" dirty="0">
                <a:solidFill>
                  <a:schemeClr val="accent2"/>
                </a:solidFill>
              </a:rPr>
              <a:t>pueblo nuevo</a:t>
            </a:r>
            <a:endParaRPr lang="es-EC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44"/>
          <p:cNvSpPr txBox="1">
            <a:spLocks noGrp="1"/>
          </p:cNvSpPr>
          <p:nvPr>
            <p:ph type="title"/>
          </p:nvPr>
        </p:nvSpPr>
        <p:spPr>
          <a:xfrm>
            <a:off x="1976964" y="-18166"/>
            <a:ext cx="5435601" cy="1166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 </a:t>
            </a:r>
            <a:r>
              <a:rPr lang="en" sz="2000" b="1" dirty="0"/>
              <a:t>vitaminización y vacunación de ganado vacuno y ovejas</a:t>
            </a:r>
            <a:endParaRPr sz="2000" b="1" dirty="0"/>
          </a:p>
        </p:txBody>
      </p:sp>
      <p:sp>
        <p:nvSpPr>
          <p:cNvPr id="2" name="Elipse 1"/>
          <p:cNvSpPr/>
          <p:nvPr/>
        </p:nvSpPr>
        <p:spPr>
          <a:xfrm>
            <a:off x="0" y="259138"/>
            <a:ext cx="1976964" cy="7283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000" b="1" dirty="0">
                <a:solidFill>
                  <a:srgbClr val="FFFF00"/>
                </a:solidFill>
              </a:rPr>
              <a:t>COMUNIDAD PASTOPAMBA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86496A9-0651-4D25-9141-B9902B286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1148166"/>
            <a:ext cx="4495997" cy="3371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9E5B9B0D-212A-41A7-BBF5-59C48F93EF37}"/>
              </a:ext>
            </a:extLst>
          </p:cNvPr>
          <p:cNvSpPr/>
          <p:nvPr/>
        </p:nvSpPr>
        <p:spPr>
          <a:xfrm rot="10800000" flipV="1">
            <a:off x="7082365" y="259138"/>
            <a:ext cx="1985632" cy="72839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85 animales</a:t>
            </a:r>
            <a:endParaRPr lang="es-EC" b="1" dirty="0">
              <a:solidFill>
                <a:srgbClr val="FFFF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402BF0B-0AEF-445B-A753-437C74C8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8166"/>
            <a:ext cx="4495997" cy="3371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886</TotalTime>
  <Words>338</Words>
  <Application>Microsoft Office PowerPoint</Application>
  <PresentationFormat>Presentación en pantalla (16:9)</PresentationFormat>
  <Paragraphs>91</Paragraphs>
  <Slides>23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Century Gothic</vt:lpstr>
      <vt:lpstr>Lexend Deca Medium</vt:lpstr>
      <vt:lpstr>Wingdings 3</vt:lpstr>
      <vt:lpstr>Arial</vt:lpstr>
      <vt:lpstr>Sector</vt:lpstr>
      <vt:lpstr>RENDICIÓN DE CUENTAS AÑO 2022</vt:lpstr>
      <vt:lpstr>ACTIVIDADES GENERALES</vt:lpstr>
      <vt:lpstr>COMISIÓN ECONÓMICO PRODUCTIVO</vt:lpstr>
      <vt:lpstr>Presentación de PowerPoint</vt:lpstr>
      <vt:lpstr>Presentación de PowerPoint</vt:lpstr>
      <vt:lpstr>Presentación de PowerPoint</vt:lpstr>
      <vt:lpstr>Entrega de aves de engorde y aves de postura </vt:lpstr>
      <vt:lpstr>Entrega  *600 tomates  *200 eugenias   Comunidad pueblo nuevo</vt:lpstr>
      <vt:lpstr> vitaminización y vacunación de ganado vacuno y ovejas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FERIA AGROPRODUCTIVA, ARTESANAL Y GASTRONÓMICA</vt:lpstr>
      <vt:lpstr>Presentación de PowerPoint</vt:lpstr>
      <vt:lpstr>GESTION PARA LA ILUMINACIÓN DE LA TORRE DE LA IGLESIA CENTRAL</vt:lpstr>
      <vt:lpstr>VOCAL DE APOYO COMISIÓN SOCIO-CULTURAL</vt:lpstr>
      <vt:lpstr>Presentación de PowerPoint</vt:lpstr>
      <vt:lpstr>Presentación de PowerPoint</vt:lpstr>
      <vt:lpstr>Presentación de PowerPoint</vt:lpstr>
      <vt:lpstr>ACOMPAÑAMIENTO EN TALLERES CON LOS ADULTOS MAYORES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AÑO 2021</dc:title>
  <dc:creator>Mauricio</dc:creator>
  <cp:lastModifiedBy>USUARIO</cp:lastModifiedBy>
  <cp:revision>76</cp:revision>
  <dcterms:modified xsi:type="dcterms:W3CDTF">2023-05-23T15:36:42Z</dcterms:modified>
</cp:coreProperties>
</file>