
<file path=[Content_Types].xml><?xml version="1.0" encoding="utf-8"?>
<Types xmlns="http://schemas.openxmlformats.org/package/2006/content-types">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74" r:id="rId13"/>
    <p:sldId id="267" r:id="rId14"/>
    <p:sldId id="268" r:id="rId15"/>
    <p:sldId id="269" r:id="rId16"/>
    <p:sldId id="270" r:id="rId17"/>
    <p:sldId id="271" r:id="rId18"/>
    <p:sldId id="272" r:id="rId19"/>
    <p:sldId id="273"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10" r:id="rId43"/>
    <p:sldId id="311" r:id="rId44"/>
    <p:sldId id="312" r:id="rId45"/>
    <p:sldId id="297" r:id="rId46"/>
    <p:sldId id="298" r:id="rId47"/>
    <p:sldId id="299" r:id="rId48"/>
    <p:sldId id="300" r:id="rId49"/>
    <p:sldId id="301" r:id="rId50"/>
    <p:sldId id="302" r:id="rId51"/>
    <p:sldId id="303" r:id="rId52"/>
    <p:sldId id="304" r:id="rId53"/>
    <p:sldId id="305" r:id="rId54"/>
    <p:sldId id="306" r:id="rId55"/>
    <p:sldId id="307" r:id="rId56"/>
    <p:sldId id="309"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99"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C852A-DE6B-4567-A393-7F58ABCC35FE}" type="datetimeFigureOut">
              <a:rPr lang="es-EC" smtClean="0"/>
              <a:t>30/06/2023</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41EE5-6374-433F-BA5C-59CF671D3F40}" type="slidenum">
              <a:rPr lang="es-EC" smtClean="0"/>
              <a:t>‹Nº›</a:t>
            </a:fld>
            <a:endParaRPr lang="es-EC"/>
          </a:p>
        </p:txBody>
      </p:sp>
    </p:spTree>
    <p:extLst>
      <p:ext uri="{BB962C8B-B14F-4D97-AF65-F5344CB8AC3E}">
        <p14:creationId xmlns:p14="http://schemas.microsoft.com/office/powerpoint/2010/main" val="7999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1EBDD9DF-AF06-40F0-B72E-67D4C93BF1D8}" type="datetimeFigureOut">
              <a:rPr lang="es-EC" smtClean="0"/>
              <a:t>30/06/2023</a:t>
            </a:fld>
            <a:endParaRPr lang="es-EC"/>
          </a:p>
        </p:txBody>
      </p:sp>
      <p:sp>
        <p:nvSpPr>
          <p:cNvPr id="5" name="Footer Placeholder 4"/>
          <p:cNvSpPr>
            <a:spLocks noGrp="1"/>
          </p:cNvSpPr>
          <p:nvPr>
            <p:ph type="ftr" sz="quarter" idx="11"/>
          </p:nvPr>
        </p:nvSpPr>
        <p:spPr>
          <a:xfrm>
            <a:off x="2416500" y="329307"/>
            <a:ext cx="4973915" cy="309201"/>
          </a:xfrm>
        </p:spPr>
        <p:txBody>
          <a:bodyPr/>
          <a:lstStyle/>
          <a:p>
            <a:endParaRPr lang="es-EC"/>
          </a:p>
        </p:txBody>
      </p:sp>
      <p:sp>
        <p:nvSpPr>
          <p:cNvPr id="6" name="Slide Number Placeholder 5"/>
          <p:cNvSpPr>
            <a:spLocks noGrp="1"/>
          </p:cNvSpPr>
          <p:nvPr>
            <p:ph type="sldNum" sz="quarter" idx="12"/>
          </p:nvPr>
        </p:nvSpPr>
        <p:spPr>
          <a:xfrm>
            <a:off x="1437664" y="798973"/>
            <a:ext cx="811019" cy="503578"/>
          </a:xfrm>
        </p:spPr>
        <p:txBody>
          <a:bodyPr/>
          <a:lstStyle/>
          <a:p>
            <a:fld id="{13892EEB-1BA7-41E1-82DC-445893E8FB79}" type="slidenum">
              <a:rPr lang="es-EC" smtClean="0"/>
              <a:t>‹Nº›</a:t>
            </a:fld>
            <a:endParaRPr lang="es-EC"/>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36248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EBDD9DF-AF06-40F0-B72E-67D4C93BF1D8}" type="datetimeFigureOut">
              <a:rPr lang="es-EC" smtClean="0"/>
              <a:t>30/06/2023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3892EEB-1BA7-41E1-82DC-445893E8FB79}" type="slidenum">
              <a:rPr lang="es-EC" smtClean="0"/>
              <a:t>‹Nº›</a:t>
            </a:fld>
            <a:endParaRPr lang="es-EC"/>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89169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EBDD9DF-AF06-40F0-B72E-67D4C93BF1D8}" type="datetimeFigureOut">
              <a:rPr lang="es-EC" smtClean="0"/>
              <a:t>30/06/2023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3892EEB-1BA7-41E1-82DC-445893E8FB79}" type="slidenum">
              <a:rPr lang="es-EC" smtClean="0"/>
              <a:t>‹Nº›</a:t>
            </a:fld>
            <a:endParaRPr lang="es-EC"/>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46930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EBDD9DF-AF06-40F0-B72E-67D4C93BF1D8}" type="datetimeFigureOut">
              <a:rPr lang="es-EC" smtClean="0"/>
              <a:t>30/06/2023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3892EEB-1BA7-41E1-82DC-445893E8FB79}" type="slidenum">
              <a:rPr lang="es-EC" smtClean="0"/>
              <a:t>‹Nº›</a:t>
            </a:fld>
            <a:endParaRPr lang="es-EC"/>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305514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1EBDD9DF-AF06-40F0-B72E-67D4C93BF1D8}" type="datetimeFigureOut">
              <a:rPr lang="es-EC" smtClean="0"/>
              <a:t>30/06/2023</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13892EEB-1BA7-41E1-82DC-445893E8FB79}" type="slidenum">
              <a:rPr lang="es-EC" smtClean="0"/>
              <a:t>‹Nº›</a:t>
            </a:fld>
            <a:endParaRPr lang="es-EC"/>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166373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1EBDD9DF-AF06-40F0-B72E-67D4C93BF1D8}" type="datetimeFigureOut">
              <a:rPr lang="es-EC" smtClean="0"/>
              <a:t>30/06/2023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3892EEB-1BA7-41E1-82DC-445893E8FB79}" type="slidenum">
              <a:rPr lang="es-EC" smtClean="0"/>
              <a:t>‹Nº›</a:t>
            </a:fld>
            <a:endParaRPr lang="es-EC"/>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58741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447191" y="2824269"/>
            <a:ext cx="4645152" cy="264445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412362" y="2821491"/>
            <a:ext cx="4645152" cy="263737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1EBDD9DF-AF06-40F0-B72E-67D4C93BF1D8}" type="datetimeFigureOut">
              <a:rPr lang="es-EC" smtClean="0"/>
              <a:t>30/06/2023</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13892EEB-1BA7-41E1-82DC-445893E8FB79}" type="slidenum">
              <a:rPr lang="es-EC" smtClean="0"/>
              <a:t>‹Nº›</a:t>
            </a:fld>
            <a:endParaRPr lang="es-EC"/>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5703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1EBDD9DF-AF06-40F0-B72E-67D4C93BF1D8}" type="datetimeFigureOut">
              <a:rPr lang="es-EC" smtClean="0"/>
              <a:t>30/06/2023</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13892EEB-1BA7-41E1-82DC-445893E8FB79}" type="slidenum">
              <a:rPr lang="es-EC" smtClean="0"/>
              <a:t>‹Nº›</a:t>
            </a:fld>
            <a:endParaRPr lang="es-EC"/>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402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BDD9DF-AF06-40F0-B72E-67D4C93BF1D8}" type="datetimeFigureOut">
              <a:rPr lang="es-EC" smtClean="0"/>
              <a:t>30/06/2023</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13892EEB-1BA7-41E1-82DC-445893E8FB79}" type="slidenum">
              <a:rPr lang="es-EC" smtClean="0"/>
              <a:t>‹Nº›</a:t>
            </a:fld>
            <a:endParaRPr lang="es-EC"/>
          </a:p>
        </p:txBody>
      </p:sp>
    </p:spTree>
    <p:extLst>
      <p:ext uri="{BB962C8B-B14F-4D97-AF65-F5344CB8AC3E}">
        <p14:creationId xmlns:p14="http://schemas.microsoft.com/office/powerpoint/2010/main" val="955274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EBDD9DF-AF06-40F0-B72E-67D4C93BF1D8}" type="datetimeFigureOut">
              <a:rPr lang="es-EC" smtClean="0"/>
              <a:t>30/06/2023</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13892EEB-1BA7-41E1-82DC-445893E8FB79}" type="slidenum">
              <a:rPr lang="es-EC" smtClean="0"/>
              <a:t>‹Nº›</a:t>
            </a:fld>
            <a:endParaRPr lang="es-EC"/>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54946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EBDD9DF-AF06-40F0-B72E-67D4C93BF1D8}" type="datetimeFigureOut">
              <a:rPr lang="es-EC" smtClean="0"/>
              <a:t>30/06/2023</a:t>
            </a:fld>
            <a:endParaRPr lang="es-EC"/>
          </a:p>
        </p:txBody>
      </p:sp>
      <p:sp>
        <p:nvSpPr>
          <p:cNvPr id="6" name="Footer Placeholder 5"/>
          <p:cNvSpPr>
            <a:spLocks noGrp="1"/>
          </p:cNvSpPr>
          <p:nvPr>
            <p:ph type="ftr" sz="quarter" idx="11"/>
          </p:nvPr>
        </p:nvSpPr>
        <p:spPr>
          <a:xfrm>
            <a:off x="1447382" y="318640"/>
            <a:ext cx="5541004" cy="320931"/>
          </a:xfrm>
        </p:spPr>
        <p:txBody>
          <a:bodyPr/>
          <a:lstStyle/>
          <a:p>
            <a:endParaRPr lang="es-EC"/>
          </a:p>
        </p:txBody>
      </p:sp>
      <p:sp>
        <p:nvSpPr>
          <p:cNvPr id="7" name="Slide Number Placeholder 6"/>
          <p:cNvSpPr>
            <a:spLocks noGrp="1"/>
          </p:cNvSpPr>
          <p:nvPr>
            <p:ph type="sldNum" sz="quarter" idx="12"/>
          </p:nvPr>
        </p:nvSpPr>
        <p:spPr/>
        <p:txBody>
          <a:bodyPr/>
          <a:lstStyle/>
          <a:p>
            <a:fld id="{13892EEB-1BA7-41E1-82DC-445893E8FB79}" type="slidenum">
              <a:rPr lang="es-EC" smtClean="0"/>
              <a:t>‹Nº›</a:t>
            </a:fld>
            <a:endParaRPr lang="es-EC"/>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09534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EBDD9DF-AF06-40F0-B72E-67D4C93BF1D8}" type="datetimeFigureOut">
              <a:rPr lang="es-EC" smtClean="0"/>
              <a:t>30/06/2023</a:t>
            </a:fld>
            <a:endParaRPr lang="es-EC"/>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13892EEB-1BA7-41E1-82DC-445893E8FB79}" type="slidenum">
              <a:rPr lang="es-EC" smtClean="0"/>
              <a:t>‹Nº›</a:t>
            </a:fld>
            <a:endParaRPr lang="es-EC"/>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2338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image" Target="../media/image67.jfif"/><Relationship Id="rId2" Type="http://schemas.openxmlformats.org/officeDocument/2006/relationships/image" Target="../media/image66.jf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0.jf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57AF539-A52B-CA06-1806-E8A0A29FC8FF}"/>
              </a:ext>
            </a:extLst>
          </p:cNvPr>
          <p:cNvSpPr>
            <a:spLocks noGrp="1"/>
          </p:cNvSpPr>
          <p:nvPr>
            <p:ph type="ctrTitle"/>
          </p:nvPr>
        </p:nvSpPr>
        <p:spPr>
          <a:xfrm>
            <a:off x="223520" y="-22355"/>
            <a:ext cx="12181840" cy="3486915"/>
          </a:xfrm>
        </p:spPr>
        <p:txBody>
          <a:bodyPr>
            <a:normAutofit fontScale="90000"/>
          </a:bodyPr>
          <a:lstStyle/>
          <a:p>
            <a:pPr algn="ctr"/>
            <a:r>
              <a:rPr lang="es-ES" dirty="0"/>
              <a:t/>
            </a:r>
            <a:br>
              <a:rPr lang="es-ES" dirty="0"/>
            </a:br>
            <a:r>
              <a:rPr lang="es-ES" dirty="0"/>
              <a:t/>
            </a:r>
            <a:br>
              <a:rPr lang="es-ES" dirty="0"/>
            </a:br>
            <a:r>
              <a:rPr lang="es-ES" dirty="0"/>
              <a:t>Rendición de cuentas gad parroquial rural de san Cristóbal, EJERCIO FISCAL 2022</a:t>
            </a:r>
            <a:endParaRPr lang="es-EC" dirty="0"/>
          </a:p>
        </p:txBody>
      </p:sp>
      <p:sp>
        <p:nvSpPr>
          <p:cNvPr id="3" name="Subtítulo 2">
            <a:extLst>
              <a:ext uri="{FF2B5EF4-FFF2-40B4-BE49-F238E27FC236}">
                <a16:creationId xmlns:a16="http://schemas.microsoft.com/office/drawing/2014/main" xmlns="" id="{66A47D34-CA64-7254-6C6E-00C6897AA826}"/>
              </a:ext>
            </a:extLst>
          </p:cNvPr>
          <p:cNvSpPr>
            <a:spLocks noGrp="1"/>
          </p:cNvSpPr>
          <p:nvPr>
            <p:ph type="subTitle" idx="1"/>
          </p:nvPr>
        </p:nvSpPr>
        <p:spPr>
          <a:xfrm>
            <a:off x="2123289" y="3850640"/>
            <a:ext cx="8727741" cy="1341120"/>
          </a:xfrm>
        </p:spPr>
        <p:txBody>
          <a:bodyPr>
            <a:noAutofit/>
          </a:bodyPr>
          <a:lstStyle/>
          <a:p>
            <a:pPr algn="ctr"/>
            <a:r>
              <a:rPr lang="es-ES" sz="3200" dirty="0"/>
              <a:t>Sr. Oswaldo castro calle </a:t>
            </a:r>
          </a:p>
          <a:p>
            <a:pPr algn="ctr"/>
            <a:r>
              <a:rPr lang="es-ES" sz="3200" dirty="0"/>
              <a:t>Presidente </a:t>
            </a:r>
            <a:endParaRPr lang="es-EC" sz="3200" dirty="0"/>
          </a:p>
        </p:txBody>
      </p:sp>
    </p:spTree>
    <p:extLst>
      <p:ext uri="{BB962C8B-B14F-4D97-AF65-F5344CB8AC3E}">
        <p14:creationId xmlns:p14="http://schemas.microsoft.com/office/powerpoint/2010/main" val="1869751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960FC3A-9DF6-1967-A897-55825627A808}"/>
              </a:ext>
            </a:extLst>
          </p:cNvPr>
          <p:cNvSpPr>
            <a:spLocks noGrp="1"/>
          </p:cNvSpPr>
          <p:nvPr>
            <p:ph type="title"/>
          </p:nvPr>
        </p:nvSpPr>
        <p:spPr/>
        <p:txBody>
          <a:bodyPr/>
          <a:lstStyle/>
          <a:p>
            <a:pPr algn="ctr"/>
            <a:r>
              <a:rPr lang="es-ES" dirty="0"/>
              <a:t>Registro fotográfico </a:t>
            </a:r>
            <a:endParaRPr lang="es-EC" dirty="0"/>
          </a:p>
        </p:txBody>
      </p:sp>
      <p:pic>
        <p:nvPicPr>
          <p:cNvPr id="18" name="Marcador de contenido 17">
            <a:extLst>
              <a:ext uri="{FF2B5EF4-FFF2-40B4-BE49-F238E27FC236}">
                <a16:creationId xmlns:a16="http://schemas.microsoft.com/office/drawing/2014/main" xmlns="" id="{C74E15CF-0531-6858-9ECB-BBEBE3CFBB4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926" y="1567530"/>
            <a:ext cx="5926621" cy="3986247"/>
          </a:xfrm>
        </p:spPr>
      </p:pic>
      <p:pic>
        <p:nvPicPr>
          <p:cNvPr id="20" name="Imagen 19">
            <a:extLst>
              <a:ext uri="{FF2B5EF4-FFF2-40B4-BE49-F238E27FC236}">
                <a16:creationId xmlns:a16="http://schemas.microsoft.com/office/drawing/2014/main" xmlns="" id="{174642A8-5E65-3565-7F65-CD254E593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784" y="1567530"/>
            <a:ext cx="5647046" cy="3986248"/>
          </a:xfrm>
          <a:prstGeom prst="rect">
            <a:avLst/>
          </a:prstGeom>
        </p:spPr>
      </p:pic>
    </p:spTree>
    <p:extLst>
      <p:ext uri="{BB962C8B-B14F-4D97-AF65-F5344CB8AC3E}">
        <p14:creationId xmlns:p14="http://schemas.microsoft.com/office/powerpoint/2010/main" val="1432774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C71ABBF-588A-BC9A-99DB-99E805CCDD2D}"/>
              </a:ext>
            </a:extLst>
          </p:cNvPr>
          <p:cNvSpPr>
            <a:spLocks noGrp="1"/>
          </p:cNvSpPr>
          <p:nvPr>
            <p:ph type="title"/>
          </p:nvPr>
        </p:nvSpPr>
        <p:spPr/>
        <p:txBody>
          <a:bodyPr/>
          <a:lstStyle/>
          <a:p>
            <a:pPr algn="ctr"/>
            <a:r>
              <a:rPr lang="es-ES" dirty="0"/>
              <a:t>Registro fotográfico </a:t>
            </a:r>
            <a:endParaRPr lang="es-EC" dirty="0"/>
          </a:p>
        </p:txBody>
      </p:sp>
      <p:pic>
        <p:nvPicPr>
          <p:cNvPr id="8" name="Marcador de contenido 7">
            <a:extLst>
              <a:ext uri="{FF2B5EF4-FFF2-40B4-BE49-F238E27FC236}">
                <a16:creationId xmlns:a16="http://schemas.microsoft.com/office/drawing/2014/main" xmlns="" id="{FE9523BC-6736-67D2-BA59-E6E41347D2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464" y="1963553"/>
            <a:ext cx="5429689" cy="3781324"/>
          </a:xfrm>
        </p:spPr>
      </p:pic>
      <p:pic>
        <p:nvPicPr>
          <p:cNvPr id="10" name="Imagen 9">
            <a:extLst>
              <a:ext uri="{FF2B5EF4-FFF2-40B4-BE49-F238E27FC236}">
                <a16:creationId xmlns:a16="http://schemas.microsoft.com/office/drawing/2014/main" xmlns="" id="{FFB2E4FF-E1FC-3ECB-6E50-0431D7CA14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407" y="1963553"/>
            <a:ext cx="5972716" cy="3781324"/>
          </a:xfrm>
          <a:prstGeom prst="rect">
            <a:avLst/>
          </a:prstGeom>
        </p:spPr>
      </p:pic>
    </p:spTree>
    <p:extLst>
      <p:ext uri="{BB962C8B-B14F-4D97-AF65-F5344CB8AC3E}">
        <p14:creationId xmlns:p14="http://schemas.microsoft.com/office/powerpoint/2010/main" val="14879865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1825E7F-3E67-EB23-7C48-F82F133D8093}"/>
              </a:ext>
            </a:extLst>
          </p:cNvPr>
          <p:cNvSpPr>
            <a:spLocks noGrp="1"/>
          </p:cNvSpPr>
          <p:nvPr>
            <p:ph type="title"/>
          </p:nvPr>
        </p:nvSpPr>
        <p:spPr>
          <a:xfrm>
            <a:off x="491571" y="342420"/>
            <a:ext cx="11208858" cy="1049235"/>
          </a:xfrm>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0F187C94-C458-AC33-1BE3-9A2C01A4E0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922" y="1973178"/>
            <a:ext cx="7183655" cy="3638349"/>
          </a:xfrm>
        </p:spPr>
      </p:pic>
      <p:pic>
        <p:nvPicPr>
          <p:cNvPr id="7" name="Imagen 6">
            <a:extLst>
              <a:ext uri="{FF2B5EF4-FFF2-40B4-BE49-F238E27FC236}">
                <a16:creationId xmlns:a16="http://schemas.microsoft.com/office/drawing/2014/main" xmlns="" id="{61119038-0583-9A1D-415F-19B121162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9109" y="1973178"/>
            <a:ext cx="4483969" cy="3638350"/>
          </a:xfrm>
          <a:prstGeom prst="rect">
            <a:avLst/>
          </a:prstGeom>
        </p:spPr>
      </p:pic>
    </p:spTree>
    <p:extLst>
      <p:ext uri="{BB962C8B-B14F-4D97-AF65-F5344CB8AC3E}">
        <p14:creationId xmlns:p14="http://schemas.microsoft.com/office/powerpoint/2010/main" val="3378571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4EB2FCB-BD1A-92B1-75BE-BEB1F4C29E60}"/>
              </a:ext>
            </a:extLst>
          </p:cNvPr>
          <p:cNvSpPr>
            <a:spLocks noGrp="1"/>
          </p:cNvSpPr>
          <p:nvPr>
            <p:ph type="title"/>
          </p:nvPr>
        </p:nvSpPr>
        <p:spPr>
          <a:xfrm>
            <a:off x="1701836" y="808526"/>
            <a:ext cx="9603275" cy="1049235"/>
          </a:xfrm>
        </p:spPr>
        <p:txBody>
          <a:bodyPr/>
          <a:lstStyle/>
          <a:p>
            <a:r>
              <a:rPr lang="es-ES" dirty="0"/>
              <a:t>Proyecto de mantenimiento vial delegado </a:t>
            </a:r>
            <a:endParaRPr lang="es-EC" dirty="0"/>
          </a:p>
        </p:txBody>
      </p:sp>
      <p:sp>
        <p:nvSpPr>
          <p:cNvPr id="3" name="Marcador de contenido 2">
            <a:extLst>
              <a:ext uri="{FF2B5EF4-FFF2-40B4-BE49-F238E27FC236}">
                <a16:creationId xmlns:a16="http://schemas.microsoft.com/office/drawing/2014/main" xmlns="" id="{3B07A34D-FCD9-9A2D-37C7-92A0C504812A}"/>
              </a:ext>
            </a:extLst>
          </p:cNvPr>
          <p:cNvSpPr>
            <a:spLocks noGrp="1"/>
          </p:cNvSpPr>
          <p:nvPr>
            <p:ph idx="1"/>
          </p:nvPr>
        </p:nvSpPr>
        <p:spPr>
          <a:xfrm>
            <a:off x="1026696" y="2002055"/>
            <a:ext cx="10028157" cy="3522801"/>
          </a:xfrm>
        </p:spPr>
        <p:txBody>
          <a:bodyPr>
            <a:normAutofit fontScale="92500" lnSpcReduction="20000"/>
          </a:bodyPr>
          <a:lstStyle/>
          <a:p>
            <a:pPr marL="0" indent="0">
              <a:buNone/>
            </a:pPr>
            <a:r>
              <a:rPr lang="es-ES" dirty="0"/>
              <a:t>                              </a:t>
            </a:r>
            <a:r>
              <a:rPr lang="es-ES" sz="2600" b="1" dirty="0"/>
              <a:t>Vías intervenidas: </a:t>
            </a:r>
          </a:p>
          <a:p>
            <a:r>
              <a:rPr lang="es-ES" sz="2600" dirty="0"/>
              <a:t>Centro Parroquia- Tuzhpo- Sulacay Tuzhpo- Malpata </a:t>
            </a:r>
          </a:p>
          <a:p>
            <a:r>
              <a:rPr lang="es-ES" sz="2600" dirty="0"/>
              <a:t>La Josefina- Centro Pastopamba </a:t>
            </a:r>
          </a:p>
          <a:p>
            <a:r>
              <a:rPr lang="es-ES" sz="2600" dirty="0"/>
              <a:t>La Ramada- Guachun- Cruz Loma </a:t>
            </a:r>
          </a:p>
          <a:p>
            <a:r>
              <a:rPr lang="es-ES" sz="2600" dirty="0"/>
              <a:t>Centro Parroquial- Dos Cruces </a:t>
            </a:r>
          </a:p>
          <a:p>
            <a:r>
              <a:rPr lang="es-ES" sz="2600" dirty="0"/>
              <a:t>Descanso- Bellavista- Pampanegra </a:t>
            </a:r>
          </a:p>
          <a:p>
            <a:r>
              <a:rPr lang="es-ES" sz="2600" dirty="0"/>
              <a:t>Descanso- La Dolorosa </a:t>
            </a:r>
          </a:p>
          <a:p>
            <a:pPr marL="0" indent="0">
              <a:buNone/>
            </a:pPr>
            <a:endParaRPr lang="es-ES" dirty="0"/>
          </a:p>
          <a:p>
            <a:endParaRPr lang="es-ES" dirty="0"/>
          </a:p>
          <a:p>
            <a:endParaRPr lang="es-EC" dirty="0"/>
          </a:p>
        </p:txBody>
      </p:sp>
      <p:sp>
        <p:nvSpPr>
          <p:cNvPr id="5" name="CuadroTexto 4">
            <a:extLst>
              <a:ext uri="{FF2B5EF4-FFF2-40B4-BE49-F238E27FC236}">
                <a16:creationId xmlns:a16="http://schemas.microsoft.com/office/drawing/2014/main" xmlns="" id="{0B8A41B7-1051-D259-B3EE-A0AF1ED6FA08}"/>
              </a:ext>
            </a:extLst>
          </p:cNvPr>
          <p:cNvSpPr txBox="1"/>
          <p:nvPr/>
        </p:nvSpPr>
        <p:spPr>
          <a:xfrm>
            <a:off x="8229599" y="4783757"/>
            <a:ext cx="2935705" cy="461665"/>
          </a:xfrm>
          <a:prstGeom prst="rect">
            <a:avLst/>
          </a:prstGeom>
          <a:noFill/>
        </p:spPr>
        <p:txBody>
          <a:bodyPr wrap="square" rtlCol="0">
            <a:spAutoFit/>
          </a:bodyPr>
          <a:lstStyle/>
          <a:p>
            <a:r>
              <a:rPr lang="es-ES" sz="2400" b="1" dirty="0"/>
              <a:t>Total: 15 Km</a:t>
            </a:r>
            <a:endParaRPr lang="es-EC" sz="2400" b="1" dirty="0"/>
          </a:p>
        </p:txBody>
      </p:sp>
    </p:spTree>
    <p:extLst>
      <p:ext uri="{BB962C8B-B14F-4D97-AF65-F5344CB8AC3E}">
        <p14:creationId xmlns:p14="http://schemas.microsoft.com/office/powerpoint/2010/main" val="17066407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25AA33F-0488-3D48-D40D-D0D660E76FD0}"/>
              </a:ext>
            </a:extLst>
          </p:cNvPr>
          <p:cNvSpPr>
            <a:spLocks noGrp="1"/>
          </p:cNvSpPr>
          <p:nvPr>
            <p:ph type="title"/>
          </p:nvPr>
        </p:nvSpPr>
        <p:spPr/>
        <p:txBody>
          <a:bodyPr/>
          <a:lstStyle/>
          <a:p>
            <a:r>
              <a:rPr lang="es-ES" dirty="0"/>
              <a:t>PROYECTO MANTENIMIENTO VIAL DELEGADO </a:t>
            </a:r>
            <a:endParaRPr lang="es-EC" dirty="0"/>
          </a:p>
        </p:txBody>
      </p:sp>
      <p:sp>
        <p:nvSpPr>
          <p:cNvPr id="3" name="Marcador de contenido 2">
            <a:extLst>
              <a:ext uri="{FF2B5EF4-FFF2-40B4-BE49-F238E27FC236}">
                <a16:creationId xmlns:a16="http://schemas.microsoft.com/office/drawing/2014/main" xmlns="" id="{AB19A7AA-0C6D-0B9D-3D25-7D917D82D9EB}"/>
              </a:ext>
            </a:extLst>
          </p:cNvPr>
          <p:cNvSpPr>
            <a:spLocks noGrp="1"/>
          </p:cNvSpPr>
          <p:nvPr>
            <p:ph idx="1"/>
          </p:nvPr>
        </p:nvSpPr>
        <p:spPr>
          <a:xfrm>
            <a:off x="1137147" y="1853754"/>
            <a:ext cx="9917708" cy="3921404"/>
          </a:xfrm>
        </p:spPr>
        <p:txBody>
          <a:bodyPr>
            <a:normAutofit/>
          </a:bodyPr>
          <a:lstStyle/>
          <a:p>
            <a:pPr marL="0" indent="0" algn="just">
              <a:buNone/>
            </a:pPr>
            <a:r>
              <a:rPr lang="es-ES" b="1" dirty="0"/>
              <a:t>Trabajos ejecutados</a:t>
            </a:r>
            <a:r>
              <a:rPr lang="es-ES" dirty="0"/>
              <a:t>; reconformación de mesa de rodadura, limpieza de cunetas, tendido de material lastre, hidratado y compactado.</a:t>
            </a:r>
          </a:p>
          <a:p>
            <a:pPr marL="0" indent="0">
              <a:buNone/>
            </a:pPr>
            <a:r>
              <a:rPr lang="es-ES" b="1" dirty="0"/>
              <a:t>Contratación</a:t>
            </a:r>
            <a:r>
              <a:rPr lang="es-ES" dirty="0"/>
              <a:t>: se realiza mediante el Sistema de contratación Publica (SERCOP) Menor cuantía obra.</a:t>
            </a:r>
          </a:p>
          <a:p>
            <a:pPr marL="0" indent="0">
              <a:buNone/>
            </a:pPr>
            <a:r>
              <a:rPr lang="es-ES" b="1" dirty="0"/>
              <a:t>Contratista:</a:t>
            </a:r>
            <a:r>
              <a:rPr lang="es-ES" dirty="0"/>
              <a:t> Ing. Pablo Gutiérrez </a:t>
            </a:r>
          </a:p>
          <a:p>
            <a:pPr marL="0" indent="0">
              <a:buNone/>
            </a:pPr>
            <a:r>
              <a:rPr lang="es-ES" b="1" dirty="0"/>
              <a:t>Fiscalización:</a:t>
            </a:r>
            <a:r>
              <a:rPr lang="es-ES" dirty="0"/>
              <a:t> Ing. Abran Molina Técnico de la Prefectura del Azuay </a:t>
            </a:r>
          </a:p>
          <a:p>
            <a:pPr marL="0" indent="0">
              <a:buNone/>
            </a:pPr>
            <a:r>
              <a:rPr lang="es-ES" b="1" dirty="0"/>
              <a:t>Nota:</a:t>
            </a:r>
            <a:r>
              <a:rPr lang="es-ES" dirty="0"/>
              <a:t> El material lastre se gestiona con el Municipio de Paute </a:t>
            </a:r>
          </a:p>
          <a:p>
            <a:pPr marL="0" indent="0">
              <a:buNone/>
            </a:pPr>
            <a:r>
              <a:rPr lang="es-ES" b="1" dirty="0"/>
              <a:t>MONTO TOTAL INVERTIDO</a:t>
            </a:r>
            <a:r>
              <a:rPr lang="es-ES" dirty="0"/>
              <a:t>:      </a:t>
            </a:r>
            <a:r>
              <a:rPr lang="es-ES" sz="2800" b="1" dirty="0"/>
              <a:t>$ 46.781,86 </a:t>
            </a:r>
          </a:p>
          <a:p>
            <a:pPr marL="0" indent="0">
              <a:buNone/>
            </a:pPr>
            <a:endParaRPr lang="es-ES" dirty="0"/>
          </a:p>
          <a:p>
            <a:pPr marL="0" indent="0">
              <a:buNone/>
            </a:pPr>
            <a:endParaRPr lang="es-EC" dirty="0"/>
          </a:p>
        </p:txBody>
      </p:sp>
    </p:spTree>
    <p:extLst>
      <p:ext uri="{BB962C8B-B14F-4D97-AF65-F5344CB8AC3E}">
        <p14:creationId xmlns:p14="http://schemas.microsoft.com/office/powerpoint/2010/main" val="2176298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2768523-0CF9-9A07-3C84-E90CCB9A5CFE}"/>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81EB87F7-2D37-EDC8-9E04-2928F203177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257" y="1944302"/>
            <a:ext cx="5447898" cy="3590224"/>
          </a:xfrm>
        </p:spPr>
      </p:pic>
      <p:pic>
        <p:nvPicPr>
          <p:cNvPr id="7" name="Imagen 6">
            <a:extLst>
              <a:ext uri="{FF2B5EF4-FFF2-40B4-BE49-F238E27FC236}">
                <a16:creationId xmlns:a16="http://schemas.microsoft.com/office/drawing/2014/main" xmlns="" id="{7793799C-FF6E-96B2-C8D4-AE6374D62D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8789" y="1944302"/>
            <a:ext cx="6002954" cy="3521461"/>
          </a:xfrm>
          <a:prstGeom prst="rect">
            <a:avLst/>
          </a:prstGeom>
        </p:spPr>
      </p:pic>
    </p:spTree>
    <p:extLst>
      <p:ext uri="{BB962C8B-B14F-4D97-AF65-F5344CB8AC3E}">
        <p14:creationId xmlns:p14="http://schemas.microsoft.com/office/powerpoint/2010/main" val="3534613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7A99FE4-AFBE-BD4F-5D63-CF9AC8D40370}"/>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9867CB4D-8FA8-5524-5C7D-EB8AD26CC99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79133" y="1957778"/>
            <a:ext cx="5313145" cy="3730753"/>
          </a:xfrm>
        </p:spPr>
      </p:pic>
      <p:pic>
        <p:nvPicPr>
          <p:cNvPr id="7" name="Imagen 6">
            <a:extLst>
              <a:ext uri="{FF2B5EF4-FFF2-40B4-BE49-F238E27FC236}">
                <a16:creationId xmlns:a16="http://schemas.microsoft.com/office/drawing/2014/main" xmlns="" id="{03D434F7-097F-9B02-F8FB-909A31E4DB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3662" y="1957777"/>
            <a:ext cx="6099205" cy="3730753"/>
          </a:xfrm>
          <a:prstGeom prst="rect">
            <a:avLst/>
          </a:prstGeom>
        </p:spPr>
      </p:pic>
    </p:spTree>
    <p:extLst>
      <p:ext uri="{BB962C8B-B14F-4D97-AF65-F5344CB8AC3E}">
        <p14:creationId xmlns:p14="http://schemas.microsoft.com/office/powerpoint/2010/main" val="6276254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056CD92-A85F-E202-F1A2-7CF06E032CCE}"/>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8FE2C925-A173-F8BA-8300-E0E69FFDC15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0632" y="2083502"/>
            <a:ext cx="5544152" cy="3449638"/>
          </a:xfrm>
        </p:spPr>
      </p:pic>
      <p:pic>
        <p:nvPicPr>
          <p:cNvPr id="7" name="Imagen 6">
            <a:extLst>
              <a:ext uri="{FF2B5EF4-FFF2-40B4-BE49-F238E27FC236}">
                <a16:creationId xmlns:a16="http://schemas.microsoft.com/office/drawing/2014/main" xmlns="" id="{07F0EBEA-0E1E-0BBC-3F2F-5CAD3BEE2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0660" y="2083502"/>
            <a:ext cx="6060707" cy="3449638"/>
          </a:xfrm>
          <a:prstGeom prst="rect">
            <a:avLst/>
          </a:prstGeom>
        </p:spPr>
      </p:pic>
    </p:spTree>
    <p:extLst>
      <p:ext uri="{BB962C8B-B14F-4D97-AF65-F5344CB8AC3E}">
        <p14:creationId xmlns:p14="http://schemas.microsoft.com/office/powerpoint/2010/main" val="2819249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F289029-9E2F-6C09-13B4-2184D6DB3789}"/>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82146452-C87B-1F1A-ECC1-06F2E28BAC1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3090" y="1853754"/>
            <a:ext cx="5832910" cy="4020272"/>
          </a:xfrm>
        </p:spPr>
      </p:pic>
      <p:pic>
        <p:nvPicPr>
          <p:cNvPr id="11" name="Imagen 10">
            <a:extLst>
              <a:ext uri="{FF2B5EF4-FFF2-40B4-BE49-F238E27FC236}">
                <a16:creationId xmlns:a16="http://schemas.microsoft.com/office/drawing/2014/main" xmlns="" id="{BAE53A6D-0AC5-413D-03A0-B40F8D2E09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0617" y="1853754"/>
            <a:ext cx="5498293" cy="4020272"/>
          </a:xfrm>
          <a:prstGeom prst="rect">
            <a:avLst/>
          </a:prstGeom>
        </p:spPr>
      </p:pic>
    </p:spTree>
    <p:extLst>
      <p:ext uri="{BB962C8B-B14F-4D97-AF65-F5344CB8AC3E}">
        <p14:creationId xmlns:p14="http://schemas.microsoft.com/office/powerpoint/2010/main" val="2308566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7F9F494-B768-6ECA-099B-410743B8D04E}"/>
              </a:ext>
            </a:extLst>
          </p:cNvPr>
          <p:cNvSpPr>
            <a:spLocks noGrp="1"/>
          </p:cNvSpPr>
          <p:nvPr>
            <p:ph type="title"/>
          </p:nvPr>
        </p:nvSpPr>
        <p:spPr>
          <a:xfrm>
            <a:off x="1451579" y="211756"/>
            <a:ext cx="9603275" cy="1713297"/>
          </a:xfrm>
        </p:spPr>
        <p:txBody>
          <a:bodyPr>
            <a:normAutofit/>
          </a:bodyPr>
          <a:lstStyle/>
          <a:p>
            <a:pPr algn="ctr"/>
            <a:r>
              <a:rPr lang="es-ES" dirty="0"/>
              <a:t>PROYECTO DE DOBLE TRATAMIENTO SUPERFICIAL BITUMINOSO TRAMO GUACHUN- ENTRADA CRISTO REY </a:t>
            </a:r>
            <a:endParaRPr lang="es-EC" dirty="0"/>
          </a:p>
        </p:txBody>
      </p:sp>
      <p:sp>
        <p:nvSpPr>
          <p:cNvPr id="3" name="Marcador de contenido 2">
            <a:extLst>
              <a:ext uri="{FF2B5EF4-FFF2-40B4-BE49-F238E27FC236}">
                <a16:creationId xmlns:a16="http://schemas.microsoft.com/office/drawing/2014/main" xmlns="" id="{1365D178-876E-A586-4305-3442853E91FF}"/>
              </a:ext>
            </a:extLst>
          </p:cNvPr>
          <p:cNvSpPr>
            <a:spLocks noGrp="1"/>
          </p:cNvSpPr>
          <p:nvPr>
            <p:ph idx="1"/>
          </p:nvPr>
        </p:nvSpPr>
        <p:spPr>
          <a:xfrm>
            <a:off x="558264" y="2271562"/>
            <a:ext cx="10722543" cy="3811604"/>
          </a:xfrm>
        </p:spPr>
        <p:txBody>
          <a:bodyPr/>
          <a:lstStyle/>
          <a:p>
            <a:pPr marL="0" indent="0">
              <a:buNone/>
            </a:pPr>
            <a:r>
              <a:rPr lang="es-ES" dirty="0"/>
              <a:t>Los trabajos realizados son: estabilización de la estructura de la vía con base cemento, tendido de sub base, limpieza de las cunetas, imprimado, tendido de doble tratamiento superficial bituminoso.</a:t>
            </a:r>
          </a:p>
          <a:p>
            <a:r>
              <a:rPr lang="es-ES" dirty="0"/>
              <a:t>Contratación: mediante el sistema de contratación publica(SERCOP) </a:t>
            </a:r>
          </a:p>
          <a:p>
            <a:r>
              <a:rPr lang="es-ES" dirty="0"/>
              <a:t>Contratista: Isacconstrucciones </a:t>
            </a:r>
          </a:p>
          <a:p>
            <a:r>
              <a:rPr lang="es-ES" dirty="0"/>
              <a:t>Fiscalización: Ing. Xavier Aguirre </a:t>
            </a:r>
          </a:p>
          <a:p>
            <a:r>
              <a:rPr lang="es-ES" dirty="0"/>
              <a:t>Administración del Contrato: Ing. Klever Quito </a:t>
            </a:r>
          </a:p>
          <a:p>
            <a:r>
              <a:rPr lang="es-ES" dirty="0"/>
              <a:t>Extensión a intervenir: 1Km. </a:t>
            </a:r>
          </a:p>
          <a:p>
            <a:r>
              <a:rPr lang="es-ES" dirty="0"/>
              <a:t>Plazo del contrato:  30 días </a:t>
            </a:r>
            <a:endParaRPr lang="es-EC" dirty="0"/>
          </a:p>
        </p:txBody>
      </p:sp>
      <p:sp>
        <p:nvSpPr>
          <p:cNvPr id="11" name="CuadroTexto 10">
            <a:extLst>
              <a:ext uri="{FF2B5EF4-FFF2-40B4-BE49-F238E27FC236}">
                <a16:creationId xmlns:a16="http://schemas.microsoft.com/office/drawing/2014/main" xmlns="" id="{8B71FE97-673B-BCD2-634F-C5D39E45589A}"/>
              </a:ext>
            </a:extLst>
          </p:cNvPr>
          <p:cNvSpPr txBox="1"/>
          <p:nvPr/>
        </p:nvSpPr>
        <p:spPr>
          <a:xfrm>
            <a:off x="6670308" y="4747314"/>
            <a:ext cx="4774130" cy="461665"/>
          </a:xfrm>
          <a:prstGeom prst="rect">
            <a:avLst/>
          </a:prstGeom>
          <a:noFill/>
        </p:spPr>
        <p:txBody>
          <a:bodyPr wrap="square" rtlCol="0">
            <a:spAutoFit/>
          </a:bodyPr>
          <a:lstStyle/>
          <a:p>
            <a:r>
              <a:rPr lang="es-ES" sz="2400" b="1" dirty="0"/>
              <a:t>Monto invertido: $ 42.106,51</a:t>
            </a:r>
            <a:endParaRPr lang="es-EC" sz="2400" b="1" dirty="0"/>
          </a:p>
        </p:txBody>
      </p:sp>
    </p:spTree>
    <p:extLst>
      <p:ext uri="{BB962C8B-B14F-4D97-AF65-F5344CB8AC3E}">
        <p14:creationId xmlns:p14="http://schemas.microsoft.com/office/powerpoint/2010/main" val="523559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6D4C88-F354-F056-C8AA-176AC5F51462}"/>
              </a:ext>
            </a:extLst>
          </p:cNvPr>
          <p:cNvSpPr>
            <a:spLocks noGrp="1"/>
          </p:cNvSpPr>
          <p:nvPr>
            <p:ph type="title"/>
          </p:nvPr>
        </p:nvSpPr>
        <p:spPr/>
        <p:txBody>
          <a:bodyPr>
            <a:normAutofit/>
          </a:bodyPr>
          <a:lstStyle/>
          <a:p>
            <a:pPr algn="ctr"/>
            <a:r>
              <a:rPr lang="es-ES" sz="4800" dirty="0"/>
              <a:t>Normativa legal vigente </a:t>
            </a:r>
            <a:endParaRPr lang="es-EC" sz="4800" dirty="0"/>
          </a:p>
        </p:txBody>
      </p:sp>
      <p:sp>
        <p:nvSpPr>
          <p:cNvPr id="3" name="Marcador de contenido 2">
            <a:extLst>
              <a:ext uri="{FF2B5EF4-FFF2-40B4-BE49-F238E27FC236}">
                <a16:creationId xmlns:a16="http://schemas.microsoft.com/office/drawing/2014/main" xmlns="" id="{7BD4C09E-FC49-8F40-6C88-205FA805B39E}"/>
              </a:ext>
            </a:extLst>
          </p:cNvPr>
          <p:cNvSpPr>
            <a:spLocks noGrp="1"/>
          </p:cNvSpPr>
          <p:nvPr>
            <p:ph idx="1"/>
          </p:nvPr>
        </p:nvSpPr>
        <p:spPr>
          <a:xfrm>
            <a:off x="712269" y="1853754"/>
            <a:ext cx="11097929" cy="4199727"/>
          </a:xfrm>
        </p:spPr>
        <p:txBody>
          <a:bodyPr>
            <a:normAutofit/>
          </a:bodyPr>
          <a:lstStyle/>
          <a:p>
            <a:pPr marL="457200" lvl="1" indent="0">
              <a:buNone/>
            </a:pPr>
            <a:r>
              <a:rPr lang="es-ES" sz="2400" dirty="0"/>
              <a:t>                                </a:t>
            </a:r>
            <a:r>
              <a:rPr lang="es-ES" sz="2400" b="1" dirty="0"/>
              <a:t>Ley Orgánica de Participación Ciudadana  </a:t>
            </a:r>
          </a:p>
          <a:p>
            <a:pPr lvl="1" algn="just"/>
            <a:r>
              <a:rPr lang="es-ES" sz="2000" dirty="0"/>
              <a:t>Art. 88.-Derecho ciudadano a la rendición de cuentas.- las ciudadanos y ciudadanos en forma individual o colectiva, comunas, comunidades, pueblos y nacionalidades indígenas, pueblos afroecuatorianas y montubio, y demás formas licitas de organización, podrán solicitar una ves al año la rendición de cuentas a las instituciones publicas o privadas que presten servicios públicos(…..)</a:t>
            </a:r>
          </a:p>
          <a:p>
            <a:pPr lvl="1" algn="just"/>
            <a:r>
              <a:rPr lang="es-ES" sz="2000" dirty="0"/>
              <a:t>Art. 89.- Definición.- Se concibe la rendición de cuentas como un proceso sistemático, deliberado, interactivo y universal, que involucra a autoridades, funcionarios y funcionarias o sus representantes legales, según sea el caso, que estén obligados u obligadas a informar y someterse a evaluación de la ciudadanía por las acciones u omisiones en el ejercicio de su gestión y en la administración de recursos públicos.</a:t>
            </a:r>
            <a:endParaRPr lang="es-EC" sz="2000" dirty="0"/>
          </a:p>
        </p:txBody>
      </p:sp>
    </p:spTree>
    <p:extLst>
      <p:ext uri="{BB962C8B-B14F-4D97-AF65-F5344CB8AC3E}">
        <p14:creationId xmlns:p14="http://schemas.microsoft.com/office/powerpoint/2010/main" val="1049650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43BA9D-29A0-7DED-DA7B-9CDF9A6A8FE0}"/>
              </a:ext>
            </a:extLst>
          </p:cNvPr>
          <p:cNvSpPr>
            <a:spLocks noGrp="1"/>
          </p:cNvSpPr>
          <p:nvPr>
            <p:ph type="title"/>
          </p:nvPr>
        </p:nvSpPr>
        <p:spPr/>
        <p:txBody>
          <a:bodyPr/>
          <a:lstStyle/>
          <a:p>
            <a:pPr algn="ctr"/>
            <a:r>
              <a:rPr lang="es-ES" dirty="0"/>
              <a:t>Registro fotográfico </a:t>
            </a:r>
            <a:endParaRPr lang="es-EC" dirty="0"/>
          </a:p>
        </p:txBody>
      </p:sp>
      <p:pic>
        <p:nvPicPr>
          <p:cNvPr id="17" name="Imagen 16">
            <a:extLst>
              <a:ext uri="{FF2B5EF4-FFF2-40B4-BE49-F238E27FC236}">
                <a16:creationId xmlns:a16="http://schemas.microsoft.com/office/drawing/2014/main" xmlns="" id="{9BC18E1E-9765-D177-4725-48FE164784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2257" y="1597791"/>
            <a:ext cx="3407342" cy="4177366"/>
          </a:xfrm>
          <a:prstGeom prst="rect">
            <a:avLst/>
          </a:prstGeom>
        </p:spPr>
      </p:pic>
      <p:pic>
        <p:nvPicPr>
          <p:cNvPr id="21" name="Marcador de contenido 20">
            <a:extLst>
              <a:ext uri="{FF2B5EF4-FFF2-40B4-BE49-F238E27FC236}">
                <a16:creationId xmlns:a16="http://schemas.microsoft.com/office/drawing/2014/main" xmlns="" id="{1EF8901A-C439-D8D8-BE11-B5A0F065C06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1381" y="1597792"/>
            <a:ext cx="4050876" cy="4177365"/>
          </a:xfrm>
        </p:spPr>
      </p:pic>
      <p:pic>
        <p:nvPicPr>
          <p:cNvPr id="23" name="Imagen 22">
            <a:extLst>
              <a:ext uri="{FF2B5EF4-FFF2-40B4-BE49-F238E27FC236}">
                <a16:creationId xmlns:a16="http://schemas.microsoft.com/office/drawing/2014/main" xmlns="" id="{B91C9D76-E87D-BB9D-2E64-EADEBCD506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9599" y="1597791"/>
            <a:ext cx="3823950" cy="4177366"/>
          </a:xfrm>
          <a:prstGeom prst="rect">
            <a:avLst/>
          </a:prstGeom>
        </p:spPr>
      </p:pic>
    </p:spTree>
    <p:extLst>
      <p:ext uri="{BB962C8B-B14F-4D97-AF65-F5344CB8AC3E}">
        <p14:creationId xmlns:p14="http://schemas.microsoft.com/office/powerpoint/2010/main" val="20648461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D0E49C0-F3E9-AE84-340E-A0B10BAC93F7}"/>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D8B8DD7B-F63D-4518-435D-53F1A326235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3555" y="1956985"/>
            <a:ext cx="5517856" cy="3750796"/>
          </a:xfrm>
        </p:spPr>
      </p:pic>
      <p:pic>
        <p:nvPicPr>
          <p:cNvPr id="7" name="Imagen 6">
            <a:extLst>
              <a:ext uri="{FF2B5EF4-FFF2-40B4-BE49-F238E27FC236}">
                <a16:creationId xmlns:a16="http://schemas.microsoft.com/office/drawing/2014/main" xmlns="" id="{57AEBADE-30E7-CA76-8717-DBFFFD8AB2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956986"/>
            <a:ext cx="5871411" cy="3750795"/>
          </a:xfrm>
          <a:prstGeom prst="rect">
            <a:avLst/>
          </a:prstGeom>
        </p:spPr>
      </p:pic>
    </p:spTree>
    <p:extLst>
      <p:ext uri="{BB962C8B-B14F-4D97-AF65-F5344CB8AC3E}">
        <p14:creationId xmlns:p14="http://schemas.microsoft.com/office/powerpoint/2010/main" val="2628020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86D4FCF-98F3-0F06-5D95-5090BD40D31C}"/>
              </a:ext>
            </a:extLst>
          </p:cNvPr>
          <p:cNvSpPr>
            <a:spLocks noGrp="1"/>
          </p:cNvSpPr>
          <p:nvPr>
            <p:ph type="title"/>
          </p:nvPr>
        </p:nvSpPr>
        <p:spPr>
          <a:xfrm>
            <a:off x="1605583" y="819904"/>
            <a:ext cx="9603275" cy="1049235"/>
          </a:xfrm>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B47467BC-EB0B-592D-EB61-D0E50B7CC8EB}"/>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9927" y="1972301"/>
            <a:ext cx="5884245" cy="4004108"/>
          </a:xfrm>
        </p:spPr>
      </p:pic>
      <p:pic>
        <p:nvPicPr>
          <p:cNvPr id="7" name="Imagen 6">
            <a:extLst>
              <a:ext uri="{FF2B5EF4-FFF2-40B4-BE49-F238E27FC236}">
                <a16:creationId xmlns:a16="http://schemas.microsoft.com/office/drawing/2014/main" xmlns="" id="{BE26297D-AF57-E51E-913C-B51C1777B2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4806" y="1972301"/>
            <a:ext cx="5255395" cy="4004109"/>
          </a:xfrm>
          <a:prstGeom prst="rect">
            <a:avLst/>
          </a:prstGeom>
        </p:spPr>
      </p:pic>
    </p:spTree>
    <p:extLst>
      <p:ext uri="{BB962C8B-B14F-4D97-AF65-F5344CB8AC3E}">
        <p14:creationId xmlns:p14="http://schemas.microsoft.com/office/powerpoint/2010/main" val="3592465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4B7BE4-D8EF-1EA7-0E5E-0C3FCC63C2D5}"/>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BF40B4B0-D87F-A38E-6E9C-2449EE3F7FD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9177" y="1853753"/>
            <a:ext cx="3631304" cy="4199727"/>
          </a:xfrm>
        </p:spPr>
      </p:pic>
      <p:pic>
        <p:nvPicPr>
          <p:cNvPr id="7" name="Imagen 6">
            <a:extLst>
              <a:ext uri="{FF2B5EF4-FFF2-40B4-BE49-F238E27FC236}">
                <a16:creationId xmlns:a16="http://schemas.microsoft.com/office/drawing/2014/main" xmlns="" id="{D339D075-C672-70D9-8728-1FCF9051FE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10620" y="1853753"/>
            <a:ext cx="3772471" cy="4199726"/>
          </a:xfrm>
          <a:prstGeom prst="rect">
            <a:avLst/>
          </a:prstGeom>
        </p:spPr>
      </p:pic>
      <p:pic>
        <p:nvPicPr>
          <p:cNvPr id="9" name="Imagen 8">
            <a:extLst>
              <a:ext uri="{FF2B5EF4-FFF2-40B4-BE49-F238E27FC236}">
                <a16:creationId xmlns:a16="http://schemas.microsoft.com/office/drawing/2014/main" xmlns="" id="{F9DFE27F-4088-61D6-63C2-BA11A0D8B3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2763" y="1853754"/>
            <a:ext cx="3901442" cy="4199726"/>
          </a:xfrm>
          <a:prstGeom prst="rect">
            <a:avLst/>
          </a:prstGeom>
        </p:spPr>
      </p:pic>
    </p:spTree>
    <p:extLst>
      <p:ext uri="{BB962C8B-B14F-4D97-AF65-F5344CB8AC3E}">
        <p14:creationId xmlns:p14="http://schemas.microsoft.com/office/powerpoint/2010/main" val="1171459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D5A4003-27EE-60F4-95B3-87B5F1A10CCD}"/>
              </a:ext>
            </a:extLst>
          </p:cNvPr>
          <p:cNvSpPr>
            <a:spLocks noGrp="1"/>
          </p:cNvSpPr>
          <p:nvPr>
            <p:ph type="title"/>
          </p:nvPr>
        </p:nvSpPr>
        <p:spPr/>
        <p:txBody>
          <a:bodyPr>
            <a:normAutofit fontScale="90000"/>
          </a:bodyPr>
          <a:lstStyle/>
          <a:p>
            <a:pPr algn="ctr"/>
            <a:r>
              <a:rPr lang="es-ES" dirty="0"/>
              <a:t> proyecto de formación ciudadana sobre gestión y administración del gad parroquial </a:t>
            </a:r>
            <a:endParaRPr lang="es-EC" dirty="0"/>
          </a:p>
        </p:txBody>
      </p:sp>
      <p:sp>
        <p:nvSpPr>
          <p:cNvPr id="3" name="Marcador de contenido 2">
            <a:extLst>
              <a:ext uri="{FF2B5EF4-FFF2-40B4-BE49-F238E27FC236}">
                <a16:creationId xmlns:a16="http://schemas.microsoft.com/office/drawing/2014/main" xmlns="" id="{BAD67508-01D3-FDBA-C790-0955DBCEE543}"/>
              </a:ext>
            </a:extLst>
          </p:cNvPr>
          <p:cNvSpPr>
            <a:spLocks noGrp="1"/>
          </p:cNvSpPr>
          <p:nvPr>
            <p:ph idx="1"/>
          </p:nvPr>
        </p:nvSpPr>
        <p:spPr>
          <a:xfrm>
            <a:off x="1347537" y="2252312"/>
            <a:ext cx="9707317" cy="3647973"/>
          </a:xfrm>
        </p:spPr>
        <p:txBody>
          <a:bodyPr/>
          <a:lstStyle/>
          <a:p>
            <a:pPr marL="0" indent="0" algn="just">
              <a:buNone/>
            </a:pPr>
            <a:r>
              <a:rPr lang="es-ES" dirty="0"/>
              <a:t>En este proyecto de capacitación participan. El personal administrativo del gad parroquial, los presidentes de las diferentes comunidades y los miembros de las directivas de las diferentes juntas administradoras de agua de la parroquia. En donde se desarrolla diferentes  temas tales como: Administración Publica, competencias del gad parroquial, fortalecimiento comunitario, resolución de conflictos entre otros temas. Mismos que  fueron desarrollados los días sábados en los meses noviembre y diciembre. Teniendo como resultado satisfactoria puesto que se tubo una buena participación de los lideres y lideresas.  </a:t>
            </a:r>
            <a:endParaRPr lang="es-EC" dirty="0"/>
          </a:p>
        </p:txBody>
      </p:sp>
    </p:spTree>
    <p:extLst>
      <p:ext uri="{BB962C8B-B14F-4D97-AF65-F5344CB8AC3E}">
        <p14:creationId xmlns:p14="http://schemas.microsoft.com/office/powerpoint/2010/main" val="868085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9ADA1EA-E2B8-FD6D-DBB7-4F2D2D8DAE84}"/>
              </a:ext>
            </a:extLst>
          </p:cNvPr>
          <p:cNvSpPr>
            <a:spLocks noGrp="1"/>
          </p:cNvSpPr>
          <p:nvPr>
            <p:ph type="title"/>
          </p:nvPr>
        </p:nvSpPr>
        <p:spPr/>
        <p:txBody>
          <a:bodyPr>
            <a:normAutofit fontScale="90000"/>
          </a:bodyPr>
          <a:lstStyle/>
          <a:p>
            <a:pPr algn="ctr"/>
            <a:r>
              <a:rPr lang="es-ES" dirty="0"/>
              <a:t>proyecto de formación ciudadana sobre gestión y administración del gad parroquial</a:t>
            </a:r>
            <a:endParaRPr lang="es-EC" dirty="0"/>
          </a:p>
        </p:txBody>
      </p:sp>
      <p:sp>
        <p:nvSpPr>
          <p:cNvPr id="3" name="Marcador de contenido 2">
            <a:extLst>
              <a:ext uri="{FF2B5EF4-FFF2-40B4-BE49-F238E27FC236}">
                <a16:creationId xmlns:a16="http://schemas.microsoft.com/office/drawing/2014/main" xmlns="" id="{187FFD49-583C-CB39-37EA-A5EB8E324552}"/>
              </a:ext>
            </a:extLst>
          </p:cNvPr>
          <p:cNvSpPr>
            <a:spLocks noGrp="1"/>
          </p:cNvSpPr>
          <p:nvPr>
            <p:ph idx="1"/>
          </p:nvPr>
        </p:nvSpPr>
        <p:spPr/>
        <p:txBody>
          <a:bodyPr/>
          <a:lstStyle/>
          <a:p>
            <a:endParaRPr lang="es-ES" dirty="0"/>
          </a:p>
          <a:p>
            <a:r>
              <a:rPr lang="es-ES" dirty="0"/>
              <a:t>Capacitador Lcdo., Fabian Martines                              $ 1654.00</a:t>
            </a:r>
          </a:p>
          <a:p>
            <a:r>
              <a:rPr lang="es-ES" dirty="0"/>
              <a:t>Refrigerios para los participantes                                 $   270.00</a:t>
            </a:r>
          </a:p>
          <a:p>
            <a:r>
              <a:rPr lang="es-ES" dirty="0"/>
              <a:t>Entrega de certificados gestión Sra. Nancy Cárdenas       $  00.00</a:t>
            </a:r>
            <a:endParaRPr lang="es-EC" dirty="0"/>
          </a:p>
        </p:txBody>
      </p:sp>
      <p:sp>
        <p:nvSpPr>
          <p:cNvPr id="5" name="CuadroTexto 4">
            <a:extLst>
              <a:ext uri="{FF2B5EF4-FFF2-40B4-BE49-F238E27FC236}">
                <a16:creationId xmlns:a16="http://schemas.microsoft.com/office/drawing/2014/main" xmlns="" id="{8CF9630F-90F1-A0A6-3543-A5BF737E762F}"/>
              </a:ext>
            </a:extLst>
          </p:cNvPr>
          <p:cNvSpPr txBox="1"/>
          <p:nvPr/>
        </p:nvSpPr>
        <p:spPr>
          <a:xfrm>
            <a:off x="6559618" y="3940305"/>
            <a:ext cx="4405392" cy="400110"/>
          </a:xfrm>
          <a:prstGeom prst="rect">
            <a:avLst/>
          </a:prstGeom>
          <a:noFill/>
        </p:spPr>
        <p:txBody>
          <a:bodyPr wrap="square" rtlCol="0">
            <a:spAutoFit/>
          </a:bodyPr>
          <a:lstStyle/>
          <a:p>
            <a:r>
              <a:rPr lang="es-ES" sz="2000" b="1" dirty="0"/>
              <a:t>Total Invertido: $ 1.614,15</a:t>
            </a:r>
            <a:endParaRPr lang="es-EC" sz="2000" b="1" dirty="0"/>
          </a:p>
        </p:txBody>
      </p:sp>
    </p:spTree>
    <p:extLst>
      <p:ext uri="{BB962C8B-B14F-4D97-AF65-F5344CB8AC3E}">
        <p14:creationId xmlns:p14="http://schemas.microsoft.com/office/powerpoint/2010/main" val="14800642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D3ADA6D-7173-B8B1-A959-959C0DCE2657}"/>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CCDEA8B4-2BA3-EE3B-19BE-1AE730FF557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6254" y="1627178"/>
            <a:ext cx="3628282" cy="4167229"/>
          </a:xfrm>
        </p:spPr>
      </p:pic>
      <p:pic>
        <p:nvPicPr>
          <p:cNvPr id="7" name="Imagen 6">
            <a:extLst>
              <a:ext uri="{FF2B5EF4-FFF2-40B4-BE49-F238E27FC236}">
                <a16:creationId xmlns:a16="http://schemas.microsoft.com/office/drawing/2014/main" xmlns="" id="{3A20A54F-7C53-9440-0FA3-6EC853BA53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90008" y="1627178"/>
            <a:ext cx="3993083" cy="4090227"/>
          </a:xfrm>
          <a:prstGeom prst="rect">
            <a:avLst/>
          </a:prstGeom>
        </p:spPr>
      </p:pic>
      <p:pic>
        <p:nvPicPr>
          <p:cNvPr id="9" name="Imagen 8">
            <a:extLst>
              <a:ext uri="{FF2B5EF4-FFF2-40B4-BE49-F238E27FC236}">
                <a16:creationId xmlns:a16="http://schemas.microsoft.com/office/drawing/2014/main" xmlns="" id="{F0A0B07A-BB45-101C-A5C4-7495089C05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67372" y="1627178"/>
            <a:ext cx="3733200" cy="4090227"/>
          </a:xfrm>
          <a:prstGeom prst="rect">
            <a:avLst/>
          </a:prstGeom>
        </p:spPr>
      </p:pic>
    </p:spTree>
    <p:extLst>
      <p:ext uri="{BB962C8B-B14F-4D97-AF65-F5344CB8AC3E}">
        <p14:creationId xmlns:p14="http://schemas.microsoft.com/office/powerpoint/2010/main" val="32572284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100DA10-0D1D-D6CD-649B-2EB11E49AAF6}"/>
              </a:ext>
            </a:extLst>
          </p:cNvPr>
          <p:cNvSpPr>
            <a:spLocks noGrp="1"/>
          </p:cNvSpPr>
          <p:nvPr>
            <p:ph type="title"/>
          </p:nvPr>
        </p:nvSpPr>
        <p:spPr>
          <a:xfrm>
            <a:off x="1788463" y="785268"/>
            <a:ext cx="9603275" cy="1049235"/>
          </a:xfrm>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B6E055CE-BF35-4677-2924-C437BE7FE7B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3255" y="2016124"/>
            <a:ext cx="5496025" cy="3682031"/>
          </a:xfrm>
        </p:spPr>
      </p:pic>
      <p:pic>
        <p:nvPicPr>
          <p:cNvPr id="7" name="Imagen 6">
            <a:extLst>
              <a:ext uri="{FF2B5EF4-FFF2-40B4-BE49-F238E27FC236}">
                <a16:creationId xmlns:a16="http://schemas.microsoft.com/office/drawing/2014/main" xmlns="" id="{1ACEE904-D73F-4B7A-F68C-48D24FE4D8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7828" y="2016123"/>
            <a:ext cx="6038247" cy="3682031"/>
          </a:xfrm>
          <a:prstGeom prst="rect">
            <a:avLst/>
          </a:prstGeom>
        </p:spPr>
      </p:pic>
    </p:spTree>
    <p:extLst>
      <p:ext uri="{BB962C8B-B14F-4D97-AF65-F5344CB8AC3E}">
        <p14:creationId xmlns:p14="http://schemas.microsoft.com/office/powerpoint/2010/main" val="3433116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B6C809D-DC7A-FA3D-0F9B-C2A49448A404}"/>
              </a:ext>
            </a:extLst>
          </p:cNvPr>
          <p:cNvSpPr>
            <a:spLocks noGrp="1"/>
          </p:cNvSpPr>
          <p:nvPr>
            <p:ph type="title"/>
          </p:nvPr>
        </p:nvSpPr>
        <p:spPr>
          <a:xfrm>
            <a:off x="3030122" y="544637"/>
            <a:ext cx="9603275" cy="1049235"/>
          </a:xfrm>
        </p:spPr>
        <p:txBody>
          <a:bodyPr/>
          <a:lstStyle/>
          <a:p>
            <a:r>
              <a:rPr lang="es-ES" dirty="0"/>
              <a:t>Registro fotográfico </a:t>
            </a:r>
            <a:endParaRPr lang="es-EC" dirty="0"/>
          </a:p>
        </p:txBody>
      </p:sp>
      <p:pic>
        <p:nvPicPr>
          <p:cNvPr id="5" name="Marcador de contenido 4">
            <a:extLst>
              <a:ext uri="{FF2B5EF4-FFF2-40B4-BE49-F238E27FC236}">
                <a16:creationId xmlns:a16="http://schemas.microsoft.com/office/drawing/2014/main" xmlns="" id="{B3B9978B-0FD4-760C-40D4-B8DE579A8D6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4004" y="1805628"/>
            <a:ext cx="3936733" cy="4295979"/>
          </a:xfrm>
        </p:spPr>
      </p:pic>
      <p:pic>
        <p:nvPicPr>
          <p:cNvPr id="7" name="Imagen 6">
            <a:extLst>
              <a:ext uri="{FF2B5EF4-FFF2-40B4-BE49-F238E27FC236}">
                <a16:creationId xmlns:a16="http://schemas.microsoft.com/office/drawing/2014/main" xmlns="" id="{8FD93A72-AD8E-8A8F-FF8C-C60A97863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0737" y="1805628"/>
            <a:ext cx="4195243" cy="4295978"/>
          </a:xfrm>
          <a:prstGeom prst="rect">
            <a:avLst/>
          </a:prstGeom>
        </p:spPr>
      </p:pic>
      <p:pic>
        <p:nvPicPr>
          <p:cNvPr id="9" name="Imagen 8">
            <a:extLst>
              <a:ext uri="{FF2B5EF4-FFF2-40B4-BE49-F238E27FC236}">
                <a16:creationId xmlns:a16="http://schemas.microsoft.com/office/drawing/2014/main" xmlns="" id="{22B770DE-17C9-BFB3-CF9D-C7D5420C10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5980" y="1805627"/>
            <a:ext cx="3752016" cy="4295978"/>
          </a:xfrm>
          <a:prstGeom prst="rect">
            <a:avLst/>
          </a:prstGeom>
        </p:spPr>
      </p:pic>
    </p:spTree>
    <p:extLst>
      <p:ext uri="{BB962C8B-B14F-4D97-AF65-F5344CB8AC3E}">
        <p14:creationId xmlns:p14="http://schemas.microsoft.com/office/powerpoint/2010/main" val="31414488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9D106B2-FECA-7A7A-83AD-78335D81D52C}"/>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718EBEE2-1328-ACAD-3BB2-C6EA732E756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0676" y="1967999"/>
            <a:ext cx="5925324" cy="3855734"/>
          </a:xfrm>
        </p:spPr>
      </p:pic>
      <p:pic>
        <p:nvPicPr>
          <p:cNvPr id="7" name="Imagen 6">
            <a:extLst>
              <a:ext uri="{FF2B5EF4-FFF2-40B4-BE49-F238E27FC236}">
                <a16:creationId xmlns:a16="http://schemas.microsoft.com/office/drawing/2014/main" xmlns="" id="{3B72BC6B-F50D-0ADB-151E-B174B2564E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680" y="1967999"/>
            <a:ext cx="5725643" cy="3855734"/>
          </a:xfrm>
          <a:prstGeom prst="rect">
            <a:avLst/>
          </a:prstGeom>
        </p:spPr>
      </p:pic>
    </p:spTree>
    <p:extLst>
      <p:ext uri="{BB962C8B-B14F-4D97-AF65-F5344CB8AC3E}">
        <p14:creationId xmlns:p14="http://schemas.microsoft.com/office/powerpoint/2010/main" val="3441543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xmlns="" id="{D684EADB-FAF0-5FC2-3E89-FFDF2BCA8A79}"/>
              </a:ext>
            </a:extLst>
          </p:cNvPr>
          <p:cNvSpPr>
            <a:spLocks noGrp="1"/>
          </p:cNvSpPr>
          <p:nvPr>
            <p:ph idx="1"/>
          </p:nvPr>
        </p:nvSpPr>
        <p:spPr>
          <a:xfrm>
            <a:off x="1068404" y="375386"/>
            <a:ext cx="9750393" cy="5236142"/>
          </a:xfrm>
        </p:spPr>
        <p:txBody>
          <a:bodyPr>
            <a:normAutofit/>
          </a:bodyPr>
          <a:lstStyle/>
          <a:p>
            <a:pPr marL="0" indent="0" algn="just">
              <a:buNone/>
            </a:pPr>
            <a:r>
              <a:rPr lang="es-ES" sz="2800" dirty="0"/>
              <a:t>Art. 90.- Derecho Obligadas.- Las autoridades del Estado, electas o de libre remoción, representantes legales de las empresas publicas o personas jurídicas del sector privada que manejen fondos públicos o desarrollen actividades de interés publico, los medios de comunicación social, a través de sus representantes legales, están obligados a rendir cuentas, sin perjuicio  de las responsabilidades que tienen las servidoras y los servidores públicos sobre sus actos y omisiones. </a:t>
            </a:r>
            <a:endParaRPr lang="es-EC" sz="2800" dirty="0"/>
          </a:p>
        </p:txBody>
      </p:sp>
    </p:spTree>
    <p:extLst>
      <p:ext uri="{BB962C8B-B14F-4D97-AF65-F5344CB8AC3E}">
        <p14:creationId xmlns:p14="http://schemas.microsoft.com/office/powerpoint/2010/main" val="686737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4294FBB-648F-D19C-D2FF-654D95D1226C}"/>
              </a:ext>
            </a:extLst>
          </p:cNvPr>
          <p:cNvSpPr>
            <a:spLocks noGrp="1"/>
          </p:cNvSpPr>
          <p:nvPr>
            <p:ph type="title"/>
          </p:nvPr>
        </p:nvSpPr>
        <p:spPr>
          <a:xfrm>
            <a:off x="1451579" y="279133"/>
            <a:ext cx="9603275" cy="1736599"/>
          </a:xfrm>
        </p:spPr>
        <p:txBody>
          <a:bodyPr>
            <a:normAutofit/>
          </a:bodyPr>
          <a:lstStyle/>
          <a:p>
            <a:pPr algn="ctr"/>
            <a:r>
              <a:rPr lang="es-ES" dirty="0"/>
              <a:t>Mantenimiento de vías intercomunicadas y caminos locales (retroexcavadora del gad parroquial)</a:t>
            </a:r>
            <a:endParaRPr lang="es-EC" dirty="0"/>
          </a:p>
        </p:txBody>
      </p:sp>
      <p:sp>
        <p:nvSpPr>
          <p:cNvPr id="7" name="Marcador de contenido 6">
            <a:extLst>
              <a:ext uri="{FF2B5EF4-FFF2-40B4-BE49-F238E27FC236}">
                <a16:creationId xmlns:a16="http://schemas.microsoft.com/office/drawing/2014/main" xmlns="" id="{0E880AA2-746E-F85A-1694-EBB49173D4BA}"/>
              </a:ext>
            </a:extLst>
          </p:cNvPr>
          <p:cNvSpPr>
            <a:spLocks noGrp="1"/>
          </p:cNvSpPr>
          <p:nvPr>
            <p:ph idx="1"/>
          </p:nvPr>
        </p:nvSpPr>
        <p:spPr>
          <a:xfrm>
            <a:off x="1451579" y="2015732"/>
            <a:ext cx="9732977" cy="4115561"/>
          </a:xfrm>
        </p:spPr>
        <p:txBody>
          <a:bodyPr/>
          <a:lstStyle/>
          <a:p>
            <a:pPr marL="0" indent="0" algn="just">
              <a:buNone/>
            </a:pPr>
            <a:r>
              <a:rPr lang="es-ES" dirty="0"/>
              <a:t>Este proyecto se trata de los trabajos realizados con la maquinaria de propiedad del gad parroquial, tales como; Limpieza de cunetas, apertura de vías y lastrado en coordinación con los presidentes de las comunidades, colocación de tubería hormigón pasos de agua, excavación para el tendido de matrices de agua potable en coordinación con los presidentes de las juntas administradores de agua de la parroquia entre otros trabajos. </a:t>
            </a:r>
          </a:p>
          <a:p>
            <a:pPr marL="0" indent="0" algn="just">
              <a:buNone/>
            </a:pPr>
            <a:r>
              <a:rPr lang="es-ES" dirty="0"/>
              <a:t>                                </a:t>
            </a:r>
            <a:r>
              <a:rPr lang="es-ES" b="1" dirty="0"/>
              <a:t>Gastos de operador de retroexcavadora </a:t>
            </a:r>
          </a:p>
          <a:p>
            <a:pPr algn="just"/>
            <a:r>
              <a:rPr lang="es-ES" dirty="0"/>
              <a:t>Remuneración básica, decimotercer y decimo cuarto sueldo             $  10.459,18</a:t>
            </a:r>
          </a:p>
          <a:p>
            <a:pPr algn="just"/>
            <a:r>
              <a:rPr lang="es-ES" dirty="0"/>
              <a:t>Aporte ala seguridad social aporte patronal y fondos de reserva        $  1.259,18</a:t>
            </a:r>
          </a:p>
          <a:p>
            <a:pPr algn="just"/>
            <a:r>
              <a:rPr lang="es-ES" dirty="0"/>
              <a:t>Contratación de volqueta para el transporte de material</a:t>
            </a:r>
          </a:p>
          <a:p>
            <a:pPr algn="just"/>
            <a:endParaRPr lang="es-ES" dirty="0"/>
          </a:p>
          <a:p>
            <a:pPr algn="just"/>
            <a:endParaRPr lang="es-EC" dirty="0"/>
          </a:p>
        </p:txBody>
      </p:sp>
    </p:spTree>
    <p:extLst>
      <p:ext uri="{BB962C8B-B14F-4D97-AF65-F5344CB8AC3E}">
        <p14:creationId xmlns:p14="http://schemas.microsoft.com/office/powerpoint/2010/main" val="1676882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33A339F-B4B7-BCE5-7F4D-DC408B96CFE4}"/>
              </a:ext>
            </a:extLst>
          </p:cNvPr>
          <p:cNvSpPr>
            <a:spLocks noGrp="1"/>
          </p:cNvSpPr>
          <p:nvPr>
            <p:ph type="title"/>
          </p:nvPr>
        </p:nvSpPr>
        <p:spPr>
          <a:xfrm>
            <a:off x="1451579" y="192505"/>
            <a:ext cx="9603275" cy="1661249"/>
          </a:xfrm>
        </p:spPr>
        <p:txBody>
          <a:bodyPr>
            <a:normAutofit/>
          </a:bodyPr>
          <a:lstStyle/>
          <a:p>
            <a:pPr algn="ctr"/>
            <a:r>
              <a:rPr lang="es-ES" dirty="0"/>
              <a:t>Mantenimiento de vías intercomunicadas y caminos locales (retroexcavadora del gad parroquial)</a:t>
            </a:r>
            <a:endParaRPr lang="es-EC" dirty="0"/>
          </a:p>
        </p:txBody>
      </p:sp>
      <p:sp>
        <p:nvSpPr>
          <p:cNvPr id="3" name="Marcador de contenido 2">
            <a:extLst>
              <a:ext uri="{FF2B5EF4-FFF2-40B4-BE49-F238E27FC236}">
                <a16:creationId xmlns:a16="http://schemas.microsoft.com/office/drawing/2014/main" xmlns="" id="{CA4E89D2-E64A-33FD-28C6-4E9FC599471E}"/>
              </a:ext>
            </a:extLst>
          </p:cNvPr>
          <p:cNvSpPr>
            <a:spLocks noGrp="1"/>
          </p:cNvSpPr>
          <p:nvPr>
            <p:ph idx="1"/>
          </p:nvPr>
        </p:nvSpPr>
        <p:spPr>
          <a:xfrm>
            <a:off x="1280161" y="1934678"/>
            <a:ext cx="9774694" cy="3531668"/>
          </a:xfrm>
        </p:spPr>
        <p:txBody>
          <a:bodyPr/>
          <a:lstStyle/>
          <a:p>
            <a:r>
              <a:rPr lang="es-ES" dirty="0"/>
              <a:t>Combustible y lubricantes </a:t>
            </a:r>
          </a:p>
          <a:p>
            <a:r>
              <a:rPr lang="es-ES" dirty="0"/>
              <a:t>Repuestos, llantas para retroexcavadora </a:t>
            </a:r>
          </a:p>
          <a:p>
            <a:r>
              <a:rPr lang="es-ES" dirty="0"/>
              <a:t>Reparación del servo </a:t>
            </a:r>
          </a:p>
          <a:p>
            <a:r>
              <a:rPr lang="es-ES" dirty="0"/>
              <a:t>Póliza de seguros del equipo                                                $ 24.089,69</a:t>
            </a:r>
            <a:endParaRPr lang="es-EC" dirty="0"/>
          </a:p>
        </p:txBody>
      </p:sp>
      <p:sp>
        <p:nvSpPr>
          <p:cNvPr id="4" name="CuadroTexto 3">
            <a:extLst>
              <a:ext uri="{FF2B5EF4-FFF2-40B4-BE49-F238E27FC236}">
                <a16:creationId xmlns:a16="http://schemas.microsoft.com/office/drawing/2014/main" xmlns="" id="{D7EF910F-E9D8-FADA-91B6-C2B58BF97448}"/>
              </a:ext>
            </a:extLst>
          </p:cNvPr>
          <p:cNvSpPr txBox="1"/>
          <p:nvPr/>
        </p:nvSpPr>
        <p:spPr>
          <a:xfrm>
            <a:off x="5520089" y="4182177"/>
            <a:ext cx="4057048" cy="461665"/>
          </a:xfrm>
          <a:prstGeom prst="rect">
            <a:avLst/>
          </a:prstGeom>
          <a:noFill/>
        </p:spPr>
        <p:txBody>
          <a:bodyPr wrap="square" rtlCol="0">
            <a:spAutoFit/>
          </a:bodyPr>
          <a:lstStyle/>
          <a:p>
            <a:r>
              <a:rPr lang="es-ES" sz="2400" b="1" dirty="0"/>
              <a:t>Total: invertido $ 35.558,92</a:t>
            </a:r>
            <a:endParaRPr lang="es-EC" sz="2400" b="1" dirty="0"/>
          </a:p>
        </p:txBody>
      </p:sp>
    </p:spTree>
    <p:extLst>
      <p:ext uri="{BB962C8B-B14F-4D97-AF65-F5344CB8AC3E}">
        <p14:creationId xmlns:p14="http://schemas.microsoft.com/office/powerpoint/2010/main" val="568151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922ECD8-09D2-53CF-B18F-B29C6685CA42}"/>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A0BEB54A-47D2-5308-FFC9-6BA78746E62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424" y="1996874"/>
            <a:ext cx="4266570" cy="3449638"/>
          </a:xfrm>
        </p:spPr>
      </p:pic>
      <p:pic>
        <p:nvPicPr>
          <p:cNvPr id="7" name="Imagen 6">
            <a:extLst>
              <a:ext uri="{FF2B5EF4-FFF2-40B4-BE49-F238E27FC236}">
                <a16:creationId xmlns:a16="http://schemas.microsoft.com/office/drawing/2014/main" xmlns="" id="{F49EECD2-D543-AC84-0867-75C1F56DF4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7312" y="1996874"/>
            <a:ext cx="3815544" cy="3449637"/>
          </a:xfrm>
          <a:prstGeom prst="rect">
            <a:avLst/>
          </a:prstGeom>
        </p:spPr>
      </p:pic>
      <p:pic>
        <p:nvPicPr>
          <p:cNvPr id="9" name="Imagen 8">
            <a:extLst>
              <a:ext uri="{FF2B5EF4-FFF2-40B4-BE49-F238E27FC236}">
                <a16:creationId xmlns:a16="http://schemas.microsoft.com/office/drawing/2014/main" xmlns="" id="{A6725E58-9536-81FB-87A5-84A93D06C1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5032" y="1996874"/>
            <a:ext cx="3342543" cy="3449637"/>
          </a:xfrm>
          <a:prstGeom prst="rect">
            <a:avLst/>
          </a:prstGeom>
        </p:spPr>
      </p:pic>
    </p:spTree>
    <p:extLst>
      <p:ext uri="{BB962C8B-B14F-4D97-AF65-F5344CB8AC3E}">
        <p14:creationId xmlns:p14="http://schemas.microsoft.com/office/powerpoint/2010/main" val="2276353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D537A95-84EB-3D23-EFAE-D3938B38C8D5}"/>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7D6A6016-7103-8DF2-7239-55EDE4F1A68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670" y="1329137"/>
            <a:ext cx="5797618" cy="4442057"/>
          </a:xfrm>
        </p:spPr>
      </p:pic>
      <p:pic>
        <p:nvPicPr>
          <p:cNvPr id="7" name="Imagen 6">
            <a:extLst>
              <a:ext uri="{FF2B5EF4-FFF2-40B4-BE49-F238E27FC236}">
                <a16:creationId xmlns:a16="http://schemas.microsoft.com/office/drawing/2014/main" xmlns="" id="{21C423A6-4F79-A7CA-4829-0DFA98B56F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052" y="1329136"/>
            <a:ext cx="5496026" cy="4442058"/>
          </a:xfrm>
          <a:prstGeom prst="rect">
            <a:avLst/>
          </a:prstGeom>
        </p:spPr>
      </p:pic>
    </p:spTree>
    <p:extLst>
      <p:ext uri="{BB962C8B-B14F-4D97-AF65-F5344CB8AC3E}">
        <p14:creationId xmlns:p14="http://schemas.microsoft.com/office/powerpoint/2010/main" val="39147598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C69397C-07E6-1B56-9E05-C35869E30643}"/>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B4129136-F927-7879-CA6D-62E4FB8BBC9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9646" y="2073876"/>
            <a:ext cx="5159139" cy="3633535"/>
          </a:xfrm>
        </p:spPr>
      </p:pic>
      <p:pic>
        <p:nvPicPr>
          <p:cNvPr id="9" name="Imagen 8">
            <a:extLst>
              <a:ext uri="{FF2B5EF4-FFF2-40B4-BE49-F238E27FC236}">
                <a16:creationId xmlns:a16="http://schemas.microsoft.com/office/drawing/2014/main" xmlns="" id="{71BEABC9-1553-B4F8-EF2A-177CA65C0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216" y="2073877"/>
            <a:ext cx="5611528" cy="3633536"/>
          </a:xfrm>
          <a:prstGeom prst="rect">
            <a:avLst/>
          </a:prstGeom>
        </p:spPr>
      </p:pic>
    </p:spTree>
    <p:extLst>
      <p:ext uri="{BB962C8B-B14F-4D97-AF65-F5344CB8AC3E}">
        <p14:creationId xmlns:p14="http://schemas.microsoft.com/office/powerpoint/2010/main" val="2579564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A39A962-8E24-26CA-89D7-00769CEB945D}"/>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FE6D053D-4AEF-237A-4CA4-2E94975CB3B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4802" y="1959002"/>
            <a:ext cx="5299832" cy="3660135"/>
          </a:xfrm>
        </p:spPr>
      </p:pic>
      <p:pic>
        <p:nvPicPr>
          <p:cNvPr id="7" name="Imagen 6">
            <a:extLst>
              <a:ext uri="{FF2B5EF4-FFF2-40B4-BE49-F238E27FC236}">
                <a16:creationId xmlns:a16="http://schemas.microsoft.com/office/drawing/2014/main" xmlns="" id="{29EC98AD-6AB1-AC98-3CD7-C23026FFB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2140" y="1959003"/>
            <a:ext cx="5535058" cy="3660136"/>
          </a:xfrm>
          <a:prstGeom prst="rect">
            <a:avLst/>
          </a:prstGeom>
        </p:spPr>
      </p:pic>
    </p:spTree>
    <p:extLst>
      <p:ext uri="{BB962C8B-B14F-4D97-AF65-F5344CB8AC3E}">
        <p14:creationId xmlns:p14="http://schemas.microsoft.com/office/powerpoint/2010/main" val="4200679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EDBA28F-DFE7-3971-53B5-87947DB9CF9A}"/>
              </a:ext>
            </a:extLst>
          </p:cNvPr>
          <p:cNvSpPr>
            <a:spLocks noGrp="1"/>
          </p:cNvSpPr>
          <p:nvPr>
            <p:ph type="title"/>
          </p:nvPr>
        </p:nvSpPr>
        <p:spPr>
          <a:xfrm>
            <a:off x="1923217" y="0"/>
            <a:ext cx="9603275" cy="1391655"/>
          </a:xfrm>
        </p:spPr>
        <p:txBody>
          <a:bodyPr/>
          <a:lstStyle/>
          <a:p>
            <a:pPr algn="ctr"/>
            <a:r>
              <a:rPr lang="es-ES" dirty="0"/>
              <a:t>Proyecto de limpieza, mantenimiento de equipamientos y espacios públicos </a:t>
            </a:r>
            <a:endParaRPr lang="es-EC" dirty="0"/>
          </a:p>
        </p:txBody>
      </p:sp>
      <p:sp>
        <p:nvSpPr>
          <p:cNvPr id="3" name="Marcador de contenido 2">
            <a:extLst>
              <a:ext uri="{FF2B5EF4-FFF2-40B4-BE49-F238E27FC236}">
                <a16:creationId xmlns:a16="http://schemas.microsoft.com/office/drawing/2014/main" xmlns="" id="{00EFFB23-B41C-A310-4C09-F0F4B015753C}"/>
              </a:ext>
            </a:extLst>
          </p:cNvPr>
          <p:cNvSpPr>
            <a:spLocks noGrp="1"/>
          </p:cNvSpPr>
          <p:nvPr>
            <p:ph idx="1"/>
          </p:nvPr>
        </p:nvSpPr>
        <p:spPr>
          <a:xfrm>
            <a:off x="1451579" y="2015732"/>
            <a:ext cx="9603275" cy="4028933"/>
          </a:xfrm>
        </p:spPr>
        <p:txBody>
          <a:bodyPr/>
          <a:lstStyle/>
          <a:p>
            <a:pPr marL="0" indent="0" algn="just">
              <a:buNone/>
            </a:pPr>
            <a:r>
              <a:rPr lang="es-ES" dirty="0"/>
              <a:t>Este proyecto hace referencia a las  actividades que realiza el sr. Valentín Yanza en los diferentes espacios públicos tales como: cementerio parroquial, el centro parroquial cancha de uso múltiple parque, baños públicos, edificio del gad parroquial, parque recreativo y deportivo Pantionpamba, entre otros espacios. Realizando actividades de recolección de basura, podado de césped, cuidado de las plantas existentes.</a:t>
            </a:r>
          </a:p>
          <a:p>
            <a:pPr algn="just"/>
            <a:r>
              <a:rPr lang="es-ES" dirty="0"/>
              <a:t>Remuneración básicas                                                                           $ 5.100.00</a:t>
            </a:r>
          </a:p>
          <a:p>
            <a:pPr algn="just"/>
            <a:r>
              <a:rPr lang="es-ES" dirty="0"/>
              <a:t>Remuneraciones complementarias decimotercer y decimocuarto             $ 847.92</a:t>
            </a:r>
          </a:p>
          <a:p>
            <a:pPr algn="just"/>
            <a:r>
              <a:rPr lang="es-ES" dirty="0"/>
              <a:t>Aporte a la seguridad social, aporte patronal y fondos de reserva             $ 993.48</a:t>
            </a:r>
            <a:endParaRPr lang="es-EC" dirty="0"/>
          </a:p>
        </p:txBody>
      </p:sp>
    </p:spTree>
    <p:extLst>
      <p:ext uri="{BB962C8B-B14F-4D97-AF65-F5344CB8AC3E}">
        <p14:creationId xmlns:p14="http://schemas.microsoft.com/office/powerpoint/2010/main" val="1235424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8CA95CB-B8F0-B9BE-9AD1-AACA5C98AC9D}"/>
              </a:ext>
            </a:extLst>
          </p:cNvPr>
          <p:cNvSpPr>
            <a:spLocks noGrp="1"/>
          </p:cNvSpPr>
          <p:nvPr>
            <p:ph type="title"/>
          </p:nvPr>
        </p:nvSpPr>
        <p:spPr>
          <a:xfrm>
            <a:off x="2077221" y="558265"/>
            <a:ext cx="9603275" cy="1045232"/>
          </a:xfrm>
        </p:spPr>
        <p:txBody>
          <a:bodyPr/>
          <a:lstStyle/>
          <a:p>
            <a:pPr algn="ctr"/>
            <a:r>
              <a:rPr lang="es-ES" dirty="0"/>
              <a:t>Proyecto de limpieza, mantenimiento de equipamientos y espacios públicos </a:t>
            </a:r>
            <a:endParaRPr lang="es-EC" dirty="0"/>
          </a:p>
        </p:txBody>
      </p:sp>
      <p:sp>
        <p:nvSpPr>
          <p:cNvPr id="3" name="Marcador de contenido 2">
            <a:extLst>
              <a:ext uri="{FF2B5EF4-FFF2-40B4-BE49-F238E27FC236}">
                <a16:creationId xmlns:a16="http://schemas.microsoft.com/office/drawing/2014/main" xmlns="" id="{0AC3DDD6-CFEA-8CF1-E4C0-62724A1FCEBC}"/>
              </a:ext>
            </a:extLst>
          </p:cNvPr>
          <p:cNvSpPr>
            <a:spLocks noGrp="1"/>
          </p:cNvSpPr>
          <p:nvPr>
            <p:ph idx="1"/>
          </p:nvPr>
        </p:nvSpPr>
        <p:spPr>
          <a:xfrm>
            <a:off x="1595958" y="2179361"/>
            <a:ext cx="9603275" cy="3450613"/>
          </a:xfrm>
        </p:spPr>
        <p:txBody>
          <a:bodyPr/>
          <a:lstStyle/>
          <a:p>
            <a:r>
              <a:rPr lang="es-ES" dirty="0"/>
              <a:t>Combustible y lubricantes para desmalezadora                          $ 23.46</a:t>
            </a:r>
          </a:p>
          <a:p>
            <a:r>
              <a:rPr lang="es-ES" dirty="0"/>
              <a:t>Pagos de luz , UPC de San Cristóbal                                          $ 44.23 </a:t>
            </a:r>
            <a:endParaRPr lang="es-EC" dirty="0"/>
          </a:p>
        </p:txBody>
      </p:sp>
      <p:sp>
        <p:nvSpPr>
          <p:cNvPr id="4" name="CuadroTexto 3">
            <a:extLst>
              <a:ext uri="{FF2B5EF4-FFF2-40B4-BE49-F238E27FC236}">
                <a16:creationId xmlns:a16="http://schemas.microsoft.com/office/drawing/2014/main" xmlns="" id="{346B1008-B74A-1FCC-C336-F84E2EA1A4C6}"/>
              </a:ext>
            </a:extLst>
          </p:cNvPr>
          <p:cNvSpPr txBox="1"/>
          <p:nvPr/>
        </p:nvSpPr>
        <p:spPr>
          <a:xfrm>
            <a:off x="6920564" y="3429000"/>
            <a:ext cx="4134289" cy="461665"/>
          </a:xfrm>
          <a:prstGeom prst="rect">
            <a:avLst/>
          </a:prstGeom>
          <a:noFill/>
        </p:spPr>
        <p:txBody>
          <a:bodyPr wrap="square" rtlCol="0">
            <a:spAutoFit/>
          </a:bodyPr>
          <a:lstStyle/>
          <a:p>
            <a:r>
              <a:rPr lang="es-ES" sz="2400" b="1" dirty="0"/>
              <a:t>Total inversión: $ 7.009,09</a:t>
            </a:r>
            <a:endParaRPr lang="es-EC" sz="2400" b="1" dirty="0"/>
          </a:p>
        </p:txBody>
      </p:sp>
    </p:spTree>
    <p:extLst>
      <p:ext uri="{BB962C8B-B14F-4D97-AF65-F5344CB8AC3E}">
        <p14:creationId xmlns:p14="http://schemas.microsoft.com/office/powerpoint/2010/main" val="33002929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13CB6EF-C50E-6A69-61D2-370D7584B1C9}"/>
              </a:ext>
            </a:extLst>
          </p:cNvPr>
          <p:cNvSpPr>
            <a:spLocks noGrp="1"/>
          </p:cNvSpPr>
          <p:nvPr>
            <p:ph type="title"/>
          </p:nvPr>
        </p:nvSpPr>
        <p:spPr>
          <a:xfrm>
            <a:off x="2789490" y="823770"/>
            <a:ext cx="9603275" cy="1049235"/>
          </a:xfrm>
        </p:spPr>
        <p:txBody>
          <a:bodyPr/>
          <a:lstStyle/>
          <a:p>
            <a:r>
              <a:rPr lang="es-ES" dirty="0"/>
              <a:t>Registro fotográfico </a:t>
            </a:r>
            <a:endParaRPr lang="es-EC" dirty="0"/>
          </a:p>
        </p:txBody>
      </p:sp>
      <p:pic>
        <p:nvPicPr>
          <p:cNvPr id="5" name="Marcador de contenido 4">
            <a:extLst>
              <a:ext uri="{FF2B5EF4-FFF2-40B4-BE49-F238E27FC236}">
                <a16:creationId xmlns:a16="http://schemas.microsoft.com/office/drawing/2014/main" xmlns="" id="{21E6A30A-D9A8-EACD-DF35-2E829F11811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2388" y="2016124"/>
            <a:ext cx="5775158" cy="3682031"/>
          </a:xfrm>
        </p:spPr>
      </p:pic>
      <p:pic>
        <p:nvPicPr>
          <p:cNvPr id="7" name="Imagen 6">
            <a:extLst>
              <a:ext uri="{FF2B5EF4-FFF2-40B4-BE49-F238E27FC236}">
                <a16:creationId xmlns:a16="http://schemas.microsoft.com/office/drawing/2014/main" xmlns="" id="{785BC1E9-5398-F13E-A007-2298E210D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050" y="2016124"/>
            <a:ext cx="5428649" cy="3682032"/>
          </a:xfrm>
          <a:prstGeom prst="rect">
            <a:avLst/>
          </a:prstGeom>
        </p:spPr>
      </p:pic>
    </p:spTree>
    <p:extLst>
      <p:ext uri="{BB962C8B-B14F-4D97-AF65-F5344CB8AC3E}">
        <p14:creationId xmlns:p14="http://schemas.microsoft.com/office/powerpoint/2010/main" val="3458331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12C58D7-0E9B-4274-F094-B139BBC8922F}"/>
              </a:ext>
            </a:extLst>
          </p:cNvPr>
          <p:cNvSpPr>
            <a:spLocks noGrp="1"/>
          </p:cNvSpPr>
          <p:nvPr>
            <p:ph type="title"/>
          </p:nvPr>
        </p:nvSpPr>
        <p:spPr/>
        <p:txBody>
          <a:bodyPr/>
          <a:lstStyle/>
          <a:p>
            <a:pPr algn="ctr"/>
            <a:r>
              <a:rPr lang="es-ES" dirty="0"/>
              <a:t>Proyecto de fomento deportivo san Cristóbal </a:t>
            </a:r>
            <a:endParaRPr lang="es-EC" dirty="0"/>
          </a:p>
        </p:txBody>
      </p:sp>
      <p:sp>
        <p:nvSpPr>
          <p:cNvPr id="3" name="Marcador de contenido 2">
            <a:extLst>
              <a:ext uri="{FF2B5EF4-FFF2-40B4-BE49-F238E27FC236}">
                <a16:creationId xmlns:a16="http://schemas.microsoft.com/office/drawing/2014/main" xmlns="" id="{DA378123-F260-EFD8-5094-17705C3C118A}"/>
              </a:ext>
            </a:extLst>
          </p:cNvPr>
          <p:cNvSpPr>
            <a:spLocks noGrp="1"/>
          </p:cNvSpPr>
          <p:nvPr>
            <p:ph idx="1"/>
          </p:nvPr>
        </p:nvSpPr>
        <p:spPr/>
        <p:txBody>
          <a:bodyPr/>
          <a:lstStyle/>
          <a:p>
            <a:pPr marL="0" indent="0" algn="just">
              <a:buNone/>
            </a:pPr>
            <a:r>
              <a:rPr lang="es-ES" dirty="0"/>
              <a:t>El cual hace referencia, a la escuelita de futbol 7 que se desarrollo en la cancha de césped del parque de Pantiompanba, divididas en diferentes categorías de niños, jóvenes y adolescentes en la categoría femenina y masculina. En donde ellos podían participar de acorde a su tiempo disponible ya sea en la mañana o tarde. El entrenador encargado fue el Lcdo. Jorge Paguay.</a:t>
            </a:r>
          </a:p>
          <a:p>
            <a:pPr marL="0" indent="0">
              <a:buNone/>
            </a:pPr>
            <a:r>
              <a:rPr lang="es-EC" b="1" dirty="0"/>
              <a:t>                                                      INVERTIDO EN EL PROYECTO: $ 2.100.00</a:t>
            </a:r>
            <a:endParaRPr lang="es-ES" b="1" dirty="0"/>
          </a:p>
        </p:txBody>
      </p:sp>
    </p:spTree>
    <p:extLst>
      <p:ext uri="{BB962C8B-B14F-4D97-AF65-F5344CB8AC3E}">
        <p14:creationId xmlns:p14="http://schemas.microsoft.com/office/powerpoint/2010/main" val="3732421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968603C6-1565-253E-C02A-F4CFC2DB70D1}"/>
              </a:ext>
            </a:extLst>
          </p:cNvPr>
          <p:cNvSpPr>
            <a:spLocks noGrp="1"/>
          </p:cNvSpPr>
          <p:nvPr>
            <p:ph type="title"/>
          </p:nvPr>
        </p:nvSpPr>
        <p:spPr/>
        <p:txBody>
          <a:bodyPr/>
          <a:lstStyle/>
          <a:p>
            <a:pPr algn="ctr"/>
            <a:r>
              <a:rPr lang="es-ES" dirty="0"/>
              <a:t>Ingresos al gobierno autónomo descentralizada rural de san Cristóbal </a:t>
            </a:r>
            <a:endParaRPr lang="es-EC" dirty="0"/>
          </a:p>
        </p:txBody>
      </p:sp>
      <p:sp>
        <p:nvSpPr>
          <p:cNvPr id="3" name="Marcador de contenido 2">
            <a:extLst>
              <a:ext uri="{FF2B5EF4-FFF2-40B4-BE49-F238E27FC236}">
                <a16:creationId xmlns:a16="http://schemas.microsoft.com/office/drawing/2014/main" xmlns="" id="{D0227819-6876-9295-B58B-095B0F3FD5E9}"/>
              </a:ext>
            </a:extLst>
          </p:cNvPr>
          <p:cNvSpPr>
            <a:spLocks noGrp="1"/>
          </p:cNvSpPr>
          <p:nvPr>
            <p:ph idx="1"/>
          </p:nvPr>
        </p:nvSpPr>
        <p:spPr>
          <a:xfrm>
            <a:off x="1451579" y="1944303"/>
            <a:ext cx="9603275" cy="2261937"/>
          </a:xfrm>
        </p:spPr>
        <p:txBody>
          <a:bodyPr>
            <a:noAutofit/>
          </a:bodyPr>
          <a:lstStyle/>
          <a:p>
            <a:r>
              <a:rPr lang="es-ES" dirty="0"/>
              <a:t>Trasferencia del Ministerio de finanzas                                           $184.07,58</a:t>
            </a:r>
          </a:p>
          <a:p>
            <a:r>
              <a:rPr lang="es-ES" dirty="0"/>
              <a:t>Arriendo de espacios públicos, bóvedas  y nichos del cementerio= $    5.104,53</a:t>
            </a:r>
          </a:p>
          <a:p>
            <a:r>
              <a:rPr lang="es-ES" dirty="0"/>
              <a:t>Convenios Agro productivo Prefectura del Azuay- Gad Parroquial = $ 37.663.31</a:t>
            </a:r>
          </a:p>
          <a:p>
            <a:r>
              <a:rPr lang="es-ES" dirty="0"/>
              <a:t>Convenio Rescate Cultural Municipio de Paute y Gad Parroquial =  $ 5.000,00</a:t>
            </a:r>
            <a:endParaRPr lang="es-EC" dirty="0"/>
          </a:p>
        </p:txBody>
      </p:sp>
      <p:sp>
        <p:nvSpPr>
          <p:cNvPr id="7" name="CuadroTexto 6">
            <a:extLst>
              <a:ext uri="{FF2B5EF4-FFF2-40B4-BE49-F238E27FC236}">
                <a16:creationId xmlns:a16="http://schemas.microsoft.com/office/drawing/2014/main" xmlns="" id="{622BE070-771A-3C5C-047A-3509DFDB5E21}"/>
              </a:ext>
            </a:extLst>
          </p:cNvPr>
          <p:cNvSpPr txBox="1"/>
          <p:nvPr/>
        </p:nvSpPr>
        <p:spPr>
          <a:xfrm>
            <a:off x="7555832" y="4206240"/>
            <a:ext cx="3651657" cy="461665"/>
          </a:xfrm>
          <a:prstGeom prst="rect">
            <a:avLst/>
          </a:prstGeom>
          <a:noFill/>
        </p:spPr>
        <p:txBody>
          <a:bodyPr wrap="square" rtlCol="0">
            <a:spAutoFit/>
          </a:bodyPr>
          <a:lstStyle/>
          <a:p>
            <a:r>
              <a:rPr lang="es-ES" sz="2400" b="1" dirty="0"/>
              <a:t>Total: </a:t>
            </a:r>
            <a:r>
              <a:rPr lang="es-ES" sz="2400" dirty="0"/>
              <a:t>$ 231.188,42</a:t>
            </a:r>
            <a:endParaRPr lang="es-EC" sz="2400" dirty="0"/>
          </a:p>
        </p:txBody>
      </p:sp>
    </p:spTree>
    <p:extLst>
      <p:ext uri="{BB962C8B-B14F-4D97-AF65-F5344CB8AC3E}">
        <p14:creationId xmlns:p14="http://schemas.microsoft.com/office/powerpoint/2010/main" val="3447969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B00E426-6198-7E0A-8CBB-5CC68393D501}"/>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A6B3D312-3025-FA68-71C8-A5CD93760FC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6061" y="2199004"/>
            <a:ext cx="4599517" cy="3720531"/>
          </a:xfrm>
        </p:spPr>
      </p:pic>
      <p:pic>
        <p:nvPicPr>
          <p:cNvPr id="7" name="Imagen 6">
            <a:extLst>
              <a:ext uri="{FF2B5EF4-FFF2-40B4-BE49-F238E27FC236}">
                <a16:creationId xmlns:a16="http://schemas.microsoft.com/office/drawing/2014/main" xmlns="" id="{74D032F5-B261-8755-CD49-7EC44ACC5E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9772" y="2199005"/>
            <a:ext cx="6420051" cy="3720532"/>
          </a:xfrm>
          <a:prstGeom prst="rect">
            <a:avLst/>
          </a:prstGeom>
        </p:spPr>
      </p:pic>
    </p:spTree>
    <p:extLst>
      <p:ext uri="{BB962C8B-B14F-4D97-AF65-F5344CB8AC3E}">
        <p14:creationId xmlns:p14="http://schemas.microsoft.com/office/powerpoint/2010/main" val="37783856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4386571-164A-E845-A12C-9AEB77661BA0}"/>
              </a:ext>
            </a:extLst>
          </p:cNvPr>
          <p:cNvSpPr>
            <a:spLocks noGrp="1"/>
          </p:cNvSpPr>
          <p:nvPr>
            <p:ph type="title"/>
          </p:nvPr>
        </p:nvSpPr>
        <p:spPr/>
        <p:txBody>
          <a:bodyPr/>
          <a:lstStyle/>
          <a:p>
            <a:pPr algn="ctr"/>
            <a:r>
              <a:rPr lang="es-ES" dirty="0"/>
              <a:t>Proyecto de fortalecimiento cultural de la parroquia </a:t>
            </a:r>
            <a:endParaRPr lang="es-EC" dirty="0"/>
          </a:p>
        </p:txBody>
      </p:sp>
      <p:sp>
        <p:nvSpPr>
          <p:cNvPr id="3" name="Marcador de contenido 2">
            <a:extLst>
              <a:ext uri="{FF2B5EF4-FFF2-40B4-BE49-F238E27FC236}">
                <a16:creationId xmlns:a16="http://schemas.microsoft.com/office/drawing/2014/main" xmlns="" id="{067F6A1C-C187-E3CD-2DF1-B2FE4902D8AD}"/>
              </a:ext>
            </a:extLst>
          </p:cNvPr>
          <p:cNvSpPr>
            <a:spLocks noGrp="1"/>
          </p:cNvSpPr>
          <p:nvPr>
            <p:ph idx="1"/>
          </p:nvPr>
        </p:nvSpPr>
        <p:spPr/>
        <p:txBody>
          <a:bodyPr/>
          <a:lstStyle/>
          <a:p>
            <a:pPr marL="0" indent="0">
              <a:buNone/>
            </a:pPr>
            <a:r>
              <a:rPr lang="es-ES" dirty="0"/>
              <a:t>Este proyecto se desarrolla todos los años entre los meses de febrero y marzo  por motivo de celebrar nuestro aniversario de parroquializacion, entre las actividades mas relevantes tenemos; la elección y proclamación de la cholita Sancristobalense, presentación de artistas, ferias productivas, desfile cívico y estudiantil y la sesión solemne entre otras actividades con el objetivo de rescatar nuestras tradiciones culturales.</a:t>
            </a:r>
          </a:p>
          <a:p>
            <a:pPr marL="0" indent="0">
              <a:buNone/>
            </a:pPr>
            <a:r>
              <a:rPr lang="es-ES" dirty="0"/>
              <a:t>                                                                </a:t>
            </a:r>
          </a:p>
          <a:p>
            <a:pPr marL="0" indent="0">
              <a:buNone/>
            </a:pPr>
            <a:r>
              <a:rPr lang="es-ES" sz="2400" dirty="0"/>
              <a:t>                                      </a:t>
            </a:r>
            <a:r>
              <a:rPr lang="es-ES" sz="2400" b="1" dirty="0"/>
              <a:t> Total invertido en el proyecto $ 10.605,03 </a:t>
            </a:r>
          </a:p>
        </p:txBody>
      </p:sp>
    </p:spTree>
    <p:extLst>
      <p:ext uri="{BB962C8B-B14F-4D97-AF65-F5344CB8AC3E}">
        <p14:creationId xmlns:p14="http://schemas.microsoft.com/office/powerpoint/2010/main" val="1977474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B537EFF-59EF-1541-C50A-402E0B47C7FF}"/>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B239D9F9-336E-18D0-17C3-101C2EB7A21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8684" y="2054626"/>
            <a:ext cx="5373476" cy="3667592"/>
          </a:xfrm>
        </p:spPr>
      </p:pic>
      <p:pic>
        <p:nvPicPr>
          <p:cNvPr id="7" name="Imagen 6">
            <a:extLst>
              <a:ext uri="{FF2B5EF4-FFF2-40B4-BE49-F238E27FC236}">
                <a16:creationId xmlns:a16="http://schemas.microsoft.com/office/drawing/2014/main" xmlns="" id="{F6E4B9A4-8DE2-ACA0-34B5-F757762D60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054626"/>
            <a:ext cx="5617316" cy="3667592"/>
          </a:xfrm>
          <a:prstGeom prst="rect">
            <a:avLst/>
          </a:prstGeom>
        </p:spPr>
      </p:pic>
    </p:spTree>
    <p:extLst>
      <p:ext uri="{BB962C8B-B14F-4D97-AF65-F5344CB8AC3E}">
        <p14:creationId xmlns:p14="http://schemas.microsoft.com/office/powerpoint/2010/main" val="3327609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EFC319C-09BC-ADE4-938D-06896AEC6412}"/>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0B4B1519-D4E9-3D46-7C2A-3231365061D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8940" y="1937085"/>
            <a:ext cx="5286847" cy="3751446"/>
          </a:xfrm>
        </p:spPr>
      </p:pic>
      <p:pic>
        <p:nvPicPr>
          <p:cNvPr id="7" name="Imagen 6">
            <a:extLst>
              <a:ext uri="{FF2B5EF4-FFF2-40B4-BE49-F238E27FC236}">
                <a16:creationId xmlns:a16="http://schemas.microsoft.com/office/drawing/2014/main" xmlns="" id="{FBF3BEBD-526D-7F13-6428-456DF22FE1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216" y="1937085"/>
            <a:ext cx="5794410" cy="3751446"/>
          </a:xfrm>
          <a:prstGeom prst="rect">
            <a:avLst/>
          </a:prstGeom>
        </p:spPr>
      </p:pic>
    </p:spTree>
    <p:extLst>
      <p:ext uri="{BB962C8B-B14F-4D97-AF65-F5344CB8AC3E}">
        <p14:creationId xmlns:p14="http://schemas.microsoft.com/office/powerpoint/2010/main" val="1360230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82DE04A-E5FD-FDBD-8346-71584BB3CA67}"/>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5452A413-901A-07E5-0588-92D895980D1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490" y="2054626"/>
            <a:ext cx="9837019" cy="3998855"/>
          </a:xfrm>
        </p:spPr>
      </p:pic>
    </p:spTree>
    <p:extLst>
      <p:ext uri="{BB962C8B-B14F-4D97-AF65-F5344CB8AC3E}">
        <p14:creationId xmlns:p14="http://schemas.microsoft.com/office/powerpoint/2010/main" val="1586712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50BB061-7857-F83B-93DF-9019F265B10D}"/>
              </a:ext>
            </a:extLst>
          </p:cNvPr>
          <p:cNvSpPr>
            <a:spLocks noGrp="1"/>
          </p:cNvSpPr>
          <p:nvPr>
            <p:ph type="title"/>
          </p:nvPr>
        </p:nvSpPr>
        <p:spPr/>
        <p:txBody>
          <a:bodyPr/>
          <a:lstStyle/>
          <a:p>
            <a:pPr algn="ctr"/>
            <a:r>
              <a:rPr lang="es-ES" dirty="0"/>
              <a:t>Proyecto de integración y atención a grupos prioritarios  </a:t>
            </a:r>
            <a:endParaRPr lang="es-EC" dirty="0"/>
          </a:p>
        </p:txBody>
      </p:sp>
      <p:sp>
        <p:nvSpPr>
          <p:cNvPr id="3" name="Marcador de contenido 2">
            <a:extLst>
              <a:ext uri="{FF2B5EF4-FFF2-40B4-BE49-F238E27FC236}">
                <a16:creationId xmlns:a16="http://schemas.microsoft.com/office/drawing/2014/main" xmlns="" id="{1DD434DC-176D-3F3D-BF53-79F3FA79BBDC}"/>
              </a:ext>
            </a:extLst>
          </p:cNvPr>
          <p:cNvSpPr>
            <a:spLocks noGrp="1"/>
          </p:cNvSpPr>
          <p:nvPr>
            <p:ph idx="1"/>
          </p:nvPr>
        </p:nvSpPr>
        <p:spPr>
          <a:xfrm>
            <a:off x="1212783" y="2261937"/>
            <a:ext cx="9842071" cy="3204408"/>
          </a:xfrm>
        </p:spPr>
        <p:txBody>
          <a:bodyPr/>
          <a:lstStyle/>
          <a:p>
            <a:pPr marL="0" indent="0" algn="just">
              <a:buNone/>
            </a:pPr>
            <a:r>
              <a:rPr lang="es-ES" dirty="0"/>
              <a:t>En este proyecto se trabajo con adultos mayores y personas con discapacidad, dotando de un espacio de distracción en donde se reúnen mensualmente para desarrollar actividades lúdicas, realizan manualidades poniendo en practica  sus destrezas, adicionalmente se entrega una ración alimenticia trimestralmente de esta manera se contribuye con su alimentación sana y nutritiva. De igual manera hace referencia  de las colonias vacacionales que se desarrollo en la parte alta y baja de San Cristóbal.</a:t>
            </a:r>
          </a:p>
          <a:p>
            <a:pPr marL="0" indent="0" algn="just">
              <a:buNone/>
            </a:pPr>
            <a:r>
              <a:rPr lang="es-ES" dirty="0"/>
              <a:t>                                           </a:t>
            </a:r>
            <a:r>
              <a:rPr lang="es-ES" sz="2400" b="1" dirty="0"/>
              <a:t>Total invertido en el Proyecto:   $ 12.756,03</a:t>
            </a:r>
          </a:p>
          <a:p>
            <a:pPr marL="0" indent="0">
              <a:buNone/>
            </a:pPr>
            <a:endParaRPr lang="es-EC" dirty="0"/>
          </a:p>
        </p:txBody>
      </p:sp>
    </p:spTree>
    <p:extLst>
      <p:ext uri="{BB962C8B-B14F-4D97-AF65-F5344CB8AC3E}">
        <p14:creationId xmlns:p14="http://schemas.microsoft.com/office/powerpoint/2010/main" val="2312191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82692CBE-8AA9-70EF-C09D-AD934824005D}"/>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6EE204DD-3A8F-2B40-EB62-1E1E150BBF4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9158" y="1595345"/>
            <a:ext cx="3847529" cy="4160562"/>
          </a:xfrm>
        </p:spPr>
      </p:pic>
      <p:pic>
        <p:nvPicPr>
          <p:cNvPr id="7" name="Imagen 6">
            <a:extLst>
              <a:ext uri="{FF2B5EF4-FFF2-40B4-BE49-F238E27FC236}">
                <a16:creationId xmlns:a16="http://schemas.microsoft.com/office/drawing/2014/main" xmlns="" id="{321DB058-E120-98FD-041D-53AE5C133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6688" y="1595345"/>
            <a:ext cx="3847528" cy="4160562"/>
          </a:xfrm>
          <a:prstGeom prst="rect">
            <a:avLst/>
          </a:prstGeom>
        </p:spPr>
      </p:pic>
      <p:pic>
        <p:nvPicPr>
          <p:cNvPr id="11" name="Imagen 10">
            <a:extLst>
              <a:ext uri="{FF2B5EF4-FFF2-40B4-BE49-F238E27FC236}">
                <a16:creationId xmlns:a16="http://schemas.microsoft.com/office/drawing/2014/main" xmlns="" id="{8D1DC40C-DBF2-A81D-3AF4-213812D85A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4216" y="1595345"/>
            <a:ext cx="3847528" cy="4160561"/>
          </a:xfrm>
          <a:prstGeom prst="rect">
            <a:avLst/>
          </a:prstGeom>
        </p:spPr>
      </p:pic>
    </p:spTree>
    <p:extLst>
      <p:ext uri="{BB962C8B-B14F-4D97-AF65-F5344CB8AC3E}">
        <p14:creationId xmlns:p14="http://schemas.microsoft.com/office/powerpoint/2010/main" val="37568673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5B69285-9F62-A115-FC2A-1C3F54D69C1F}"/>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87F8E1B8-1B29-BCD6-852E-EB196F32A77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2506" y="2163786"/>
            <a:ext cx="5736656" cy="3696101"/>
          </a:xfrm>
        </p:spPr>
      </p:pic>
      <p:pic>
        <p:nvPicPr>
          <p:cNvPr id="7" name="Imagen 6">
            <a:extLst>
              <a:ext uri="{FF2B5EF4-FFF2-40B4-BE49-F238E27FC236}">
                <a16:creationId xmlns:a16="http://schemas.microsoft.com/office/drawing/2014/main" xmlns="" id="{010029C0-1C6D-FB8F-CC2D-B1279F0359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2838" y="2163787"/>
            <a:ext cx="5736656" cy="3696101"/>
          </a:xfrm>
          <a:prstGeom prst="rect">
            <a:avLst/>
          </a:prstGeom>
        </p:spPr>
      </p:pic>
    </p:spTree>
    <p:extLst>
      <p:ext uri="{BB962C8B-B14F-4D97-AF65-F5344CB8AC3E}">
        <p14:creationId xmlns:p14="http://schemas.microsoft.com/office/powerpoint/2010/main" val="4749523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643C3C8-26E3-E980-58BB-C8C8641D46DD}"/>
              </a:ext>
            </a:extLst>
          </p:cNvPr>
          <p:cNvSpPr>
            <a:spLocks noGrp="1"/>
          </p:cNvSpPr>
          <p:nvPr>
            <p:ph type="title"/>
          </p:nvPr>
        </p:nvSpPr>
        <p:spPr/>
        <p:txBody>
          <a:bodyPr/>
          <a:lstStyle/>
          <a:p>
            <a:r>
              <a:rPr lang="es-ES" dirty="0"/>
              <a:t>Registro fotográfico </a:t>
            </a:r>
            <a:endParaRPr lang="es-EC" dirty="0"/>
          </a:p>
        </p:txBody>
      </p:sp>
      <p:pic>
        <p:nvPicPr>
          <p:cNvPr id="5" name="Marcador de contenido 4">
            <a:extLst>
              <a:ext uri="{FF2B5EF4-FFF2-40B4-BE49-F238E27FC236}">
                <a16:creationId xmlns:a16="http://schemas.microsoft.com/office/drawing/2014/main" xmlns="" id="{7509DD28-9EEF-45C2-0378-9DCEA2159DF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093127"/>
            <a:ext cx="5422232" cy="3749408"/>
          </a:xfrm>
        </p:spPr>
      </p:pic>
      <p:pic>
        <p:nvPicPr>
          <p:cNvPr id="7" name="Imagen 6">
            <a:extLst>
              <a:ext uri="{FF2B5EF4-FFF2-40B4-BE49-F238E27FC236}">
                <a16:creationId xmlns:a16="http://schemas.microsoft.com/office/drawing/2014/main" xmlns="" id="{032206CA-652A-F3F9-B3F8-81B2F077B2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8998" y="2093128"/>
            <a:ext cx="5868202" cy="3749408"/>
          </a:xfrm>
          <a:prstGeom prst="rect">
            <a:avLst/>
          </a:prstGeom>
        </p:spPr>
      </p:pic>
    </p:spTree>
    <p:extLst>
      <p:ext uri="{BB962C8B-B14F-4D97-AF65-F5344CB8AC3E}">
        <p14:creationId xmlns:p14="http://schemas.microsoft.com/office/powerpoint/2010/main" val="25192965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E2447EE-FFA9-D198-A1E6-2D19D77E7CD8}"/>
              </a:ext>
            </a:extLst>
          </p:cNvPr>
          <p:cNvSpPr>
            <a:spLocks noGrp="1"/>
          </p:cNvSpPr>
          <p:nvPr>
            <p:ph type="title"/>
          </p:nvPr>
        </p:nvSpPr>
        <p:spPr/>
        <p:txBody>
          <a:bodyPr/>
          <a:lstStyle/>
          <a:p>
            <a:pPr algn="ctr"/>
            <a:r>
              <a:rPr lang="es-ES" dirty="0"/>
              <a:t>Proyecto de construcción del área de recreación en pastopamba </a:t>
            </a:r>
            <a:endParaRPr lang="es-EC" dirty="0"/>
          </a:p>
        </p:txBody>
      </p:sp>
      <p:sp>
        <p:nvSpPr>
          <p:cNvPr id="3" name="Marcador de contenido 2">
            <a:extLst>
              <a:ext uri="{FF2B5EF4-FFF2-40B4-BE49-F238E27FC236}">
                <a16:creationId xmlns:a16="http://schemas.microsoft.com/office/drawing/2014/main" xmlns="" id="{697374D8-0FA7-6E4F-06D4-50AA969EF6F7}"/>
              </a:ext>
            </a:extLst>
          </p:cNvPr>
          <p:cNvSpPr>
            <a:spLocks noGrp="1"/>
          </p:cNvSpPr>
          <p:nvPr>
            <p:ph idx="1"/>
          </p:nvPr>
        </p:nvSpPr>
        <p:spPr>
          <a:xfrm>
            <a:off x="1451579" y="2015732"/>
            <a:ext cx="9603275" cy="4037749"/>
          </a:xfrm>
        </p:spPr>
        <p:txBody>
          <a:bodyPr>
            <a:normAutofit lnSpcReduction="10000"/>
          </a:bodyPr>
          <a:lstStyle/>
          <a:p>
            <a:pPr marL="0" indent="0">
              <a:buNone/>
            </a:pPr>
            <a:r>
              <a:rPr lang="es-ES" dirty="0"/>
              <a:t>Con la implementación de este espacio, niños y jóvenes cuentan con un espacio de sano esparcimiento.</a:t>
            </a:r>
          </a:p>
          <a:p>
            <a:pPr marL="0" indent="0">
              <a:buNone/>
            </a:pPr>
            <a:r>
              <a:rPr lang="es-ES" dirty="0"/>
              <a:t>                                                        </a:t>
            </a:r>
            <a:r>
              <a:rPr lang="es-ES" b="1" dirty="0"/>
              <a:t>Trabajos realizados </a:t>
            </a:r>
          </a:p>
          <a:p>
            <a:r>
              <a:rPr lang="es-ES" dirty="0"/>
              <a:t>Excavación y desalojo de tierra y rocas </a:t>
            </a:r>
          </a:p>
          <a:p>
            <a:r>
              <a:rPr lang="es-ES" dirty="0"/>
              <a:t>Nivelación, replanteo del espacio </a:t>
            </a:r>
          </a:p>
          <a:p>
            <a:r>
              <a:rPr lang="es-ES" dirty="0"/>
              <a:t>Construcción de muros, mismos que sirven como cerramiento, colocación de malla</a:t>
            </a:r>
          </a:p>
          <a:p>
            <a:r>
              <a:rPr lang="es-ES" dirty="0"/>
              <a:t>Construcción de graderío (dos peldaños)</a:t>
            </a:r>
          </a:p>
          <a:p>
            <a:r>
              <a:rPr lang="es-ES" dirty="0"/>
              <a:t>Construcción de gradas de ingreso </a:t>
            </a:r>
          </a:p>
          <a:p>
            <a:r>
              <a:rPr lang="es-ES" dirty="0"/>
              <a:t>Construcción de bancas de descanso </a:t>
            </a:r>
            <a:endParaRPr lang="es-EC" dirty="0"/>
          </a:p>
        </p:txBody>
      </p:sp>
    </p:spTree>
    <p:extLst>
      <p:ext uri="{BB962C8B-B14F-4D97-AF65-F5344CB8AC3E}">
        <p14:creationId xmlns:p14="http://schemas.microsoft.com/office/powerpoint/2010/main" val="1029194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11FC353-B47E-6251-A6FC-4595C57ACC19}"/>
              </a:ext>
            </a:extLst>
          </p:cNvPr>
          <p:cNvSpPr>
            <a:spLocks noGrp="1"/>
          </p:cNvSpPr>
          <p:nvPr>
            <p:ph type="title"/>
          </p:nvPr>
        </p:nvSpPr>
        <p:spPr/>
        <p:txBody>
          <a:bodyPr/>
          <a:lstStyle/>
          <a:p>
            <a:r>
              <a:rPr lang="es-ES" dirty="0"/>
              <a:t>Gastos corrientes: ejecutados año 2022</a:t>
            </a:r>
            <a:endParaRPr lang="es-EC" dirty="0"/>
          </a:p>
        </p:txBody>
      </p:sp>
      <p:sp>
        <p:nvSpPr>
          <p:cNvPr id="3" name="Marcador de contenido 2">
            <a:extLst>
              <a:ext uri="{FF2B5EF4-FFF2-40B4-BE49-F238E27FC236}">
                <a16:creationId xmlns:a16="http://schemas.microsoft.com/office/drawing/2014/main" xmlns="" id="{972AF340-DFA6-38F9-37B1-0235AC1DEF58}"/>
              </a:ext>
            </a:extLst>
          </p:cNvPr>
          <p:cNvSpPr>
            <a:spLocks noGrp="1"/>
          </p:cNvSpPr>
          <p:nvPr>
            <p:ph idx="1"/>
          </p:nvPr>
        </p:nvSpPr>
        <p:spPr>
          <a:xfrm>
            <a:off x="902939" y="1953841"/>
            <a:ext cx="9603275" cy="3672799"/>
          </a:xfrm>
        </p:spPr>
        <p:txBody>
          <a:bodyPr/>
          <a:lstStyle/>
          <a:p>
            <a:pPr marL="0" indent="0">
              <a:buNone/>
            </a:pPr>
            <a:r>
              <a:rPr lang="es-ES" dirty="0"/>
              <a:t>GASTOS EN PERSONAL ADMINISTRATIVO DEL GAD PARROQUIAL, PRESIDENTE, VOCALES Y SECRETARIA TESORERA                 </a:t>
            </a:r>
          </a:p>
          <a:p>
            <a:r>
              <a:rPr lang="es-ES" dirty="0"/>
              <a:t>Remuneraciones Básicas unificadas                                                     $ 42.586,83</a:t>
            </a:r>
          </a:p>
          <a:p>
            <a:r>
              <a:rPr lang="es-ES" dirty="0"/>
              <a:t>Remuneraciones complementarias decimotercer y decimocuarto         $   6.062,31</a:t>
            </a:r>
          </a:p>
          <a:p>
            <a:r>
              <a:rPr lang="es-ES" dirty="0"/>
              <a:t>Remuneraciones temporales                                                               $   1.274,60</a:t>
            </a:r>
          </a:p>
          <a:p>
            <a:r>
              <a:rPr lang="es-ES" dirty="0"/>
              <a:t>Aportes a la seguridad social, aporte patronal, fondos de reserva           $   8.189,67 </a:t>
            </a:r>
          </a:p>
          <a:p>
            <a:endParaRPr lang="es-ES" dirty="0"/>
          </a:p>
        </p:txBody>
      </p:sp>
      <p:sp>
        <p:nvSpPr>
          <p:cNvPr id="9" name="CuadroTexto 8">
            <a:extLst>
              <a:ext uri="{FF2B5EF4-FFF2-40B4-BE49-F238E27FC236}">
                <a16:creationId xmlns:a16="http://schemas.microsoft.com/office/drawing/2014/main" xmlns="" id="{C28D43C2-9C20-3D71-9A6C-7F6203C50BA9}"/>
              </a:ext>
            </a:extLst>
          </p:cNvPr>
          <p:cNvSpPr txBox="1"/>
          <p:nvPr/>
        </p:nvSpPr>
        <p:spPr>
          <a:xfrm>
            <a:off x="8667789" y="4904159"/>
            <a:ext cx="2387065" cy="400110"/>
          </a:xfrm>
          <a:prstGeom prst="rect">
            <a:avLst/>
          </a:prstGeom>
          <a:noFill/>
        </p:spPr>
        <p:txBody>
          <a:bodyPr wrap="square" rtlCol="0">
            <a:spAutoFit/>
          </a:bodyPr>
          <a:lstStyle/>
          <a:p>
            <a:r>
              <a:rPr lang="es-ES" sz="2000" b="1" dirty="0"/>
              <a:t>Total: $ 58.113,41</a:t>
            </a:r>
            <a:endParaRPr lang="es-EC" sz="2000" b="1" dirty="0"/>
          </a:p>
        </p:txBody>
      </p:sp>
    </p:spTree>
    <p:extLst>
      <p:ext uri="{BB962C8B-B14F-4D97-AF65-F5344CB8AC3E}">
        <p14:creationId xmlns:p14="http://schemas.microsoft.com/office/powerpoint/2010/main" val="31746580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EB24DC0-8CAF-429E-DE16-E51982ADAFCE}"/>
              </a:ext>
            </a:extLst>
          </p:cNvPr>
          <p:cNvSpPr>
            <a:spLocks noGrp="1"/>
          </p:cNvSpPr>
          <p:nvPr>
            <p:ph type="title"/>
          </p:nvPr>
        </p:nvSpPr>
        <p:spPr/>
        <p:txBody>
          <a:bodyPr/>
          <a:lstStyle/>
          <a:p>
            <a:pPr algn="ctr"/>
            <a:r>
              <a:rPr lang="es-ES" dirty="0"/>
              <a:t>Proyecto de construcción del área de recreación en pastopamba </a:t>
            </a:r>
            <a:endParaRPr lang="es-EC" dirty="0"/>
          </a:p>
        </p:txBody>
      </p:sp>
      <p:sp>
        <p:nvSpPr>
          <p:cNvPr id="3" name="Marcador de contenido 2">
            <a:extLst>
              <a:ext uri="{FF2B5EF4-FFF2-40B4-BE49-F238E27FC236}">
                <a16:creationId xmlns:a16="http://schemas.microsoft.com/office/drawing/2014/main" xmlns="" id="{0EEE9EA8-A034-8A55-F79E-4B534A7A34BB}"/>
              </a:ext>
            </a:extLst>
          </p:cNvPr>
          <p:cNvSpPr>
            <a:spLocks noGrp="1"/>
          </p:cNvSpPr>
          <p:nvPr>
            <p:ph idx="1"/>
          </p:nvPr>
        </p:nvSpPr>
        <p:spPr>
          <a:xfrm>
            <a:off x="808523" y="1853754"/>
            <a:ext cx="10246332" cy="4046532"/>
          </a:xfrm>
        </p:spPr>
        <p:txBody>
          <a:bodyPr>
            <a:normAutofit/>
          </a:bodyPr>
          <a:lstStyle/>
          <a:p>
            <a:r>
              <a:rPr lang="es-ES" dirty="0"/>
              <a:t>Construcción de dados, en donde se ensamblara los accesorios  </a:t>
            </a:r>
          </a:p>
          <a:p>
            <a:r>
              <a:rPr lang="es-ES" dirty="0"/>
              <a:t>Colocación de estación mediana Yanuncay ( juegos infantiles)</a:t>
            </a:r>
          </a:p>
          <a:p>
            <a:r>
              <a:rPr lang="es-ES" dirty="0"/>
              <a:t>Colocación de dos maquinas biosaludables (ejercitadores)</a:t>
            </a:r>
          </a:p>
          <a:p>
            <a:r>
              <a:rPr lang="es-ES" dirty="0"/>
              <a:t>Colocación de césped natural </a:t>
            </a:r>
          </a:p>
          <a:p>
            <a:r>
              <a:rPr lang="es-ES" dirty="0"/>
              <a:t>Se realiza la contratación mediante el sistema de contratación publica (SERCOP)</a:t>
            </a:r>
          </a:p>
          <a:p>
            <a:r>
              <a:rPr lang="es-ES" b="1" dirty="0"/>
              <a:t>Contratista: </a:t>
            </a:r>
            <a:r>
              <a:rPr lang="es-ES" dirty="0"/>
              <a:t>Rioculticay construcciones</a:t>
            </a:r>
          </a:p>
          <a:p>
            <a:r>
              <a:rPr lang="es-ES" b="1" dirty="0"/>
              <a:t>Focalización: </a:t>
            </a:r>
            <a:r>
              <a:rPr lang="es-ES" dirty="0"/>
              <a:t>Ing. Luis Gomes Técnico del Municipio </a:t>
            </a:r>
          </a:p>
          <a:p>
            <a:r>
              <a:rPr lang="es-ES" b="1" dirty="0"/>
              <a:t>Administración</a:t>
            </a:r>
            <a:r>
              <a:rPr lang="es-ES" dirty="0"/>
              <a:t> </a:t>
            </a:r>
            <a:r>
              <a:rPr lang="es-ES" b="1" dirty="0"/>
              <a:t>del Contrato: </a:t>
            </a:r>
            <a:r>
              <a:rPr lang="es-ES" dirty="0"/>
              <a:t>Arq.  Adriana Criollo                    </a:t>
            </a:r>
            <a:endParaRPr lang="es-EC" dirty="0"/>
          </a:p>
        </p:txBody>
      </p:sp>
      <p:sp>
        <p:nvSpPr>
          <p:cNvPr id="4" name="CuadroTexto 3">
            <a:extLst>
              <a:ext uri="{FF2B5EF4-FFF2-40B4-BE49-F238E27FC236}">
                <a16:creationId xmlns:a16="http://schemas.microsoft.com/office/drawing/2014/main" xmlns="" id="{284CBAA1-EF39-81E7-6A80-8793624486B5}"/>
              </a:ext>
            </a:extLst>
          </p:cNvPr>
          <p:cNvSpPr txBox="1"/>
          <p:nvPr/>
        </p:nvSpPr>
        <p:spPr>
          <a:xfrm>
            <a:off x="7603958" y="4969042"/>
            <a:ext cx="3450896" cy="400110"/>
          </a:xfrm>
          <a:prstGeom prst="rect">
            <a:avLst/>
          </a:prstGeom>
          <a:noFill/>
        </p:spPr>
        <p:txBody>
          <a:bodyPr wrap="square" rtlCol="0">
            <a:spAutoFit/>
          </a:bodyPr>
          <a:lstStyle/>
          <a:p>
            <a:r>
              <a:rPr lang="es-ES" sz="2000" b="1" dirty="0"/>
              <a:t>Total inversión: 18.365,22</a:t>
            </a:r>
            <a:endParaRPr lang="es-EC" sz="2000" b="1" dirty="0"/>
          </a:p>
        </p:txBody>
      </p:sp>
    </p:spTree>
    <p:extLst>
      <p:ext uri="{BB962C8B-B14F-4D97-AF65-F5344CB8AC3E}">
        <p14:creationId xmlns:p14="http://schemas.microsoft.com/office/powerpoint/2010/main" val="2381982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6FE1BC7-52D4-8140-65BE-616169226A3E}"/>
              </a:ext>
            </a:extLst>
          </p:cNvPr>
          <p:cNvSpPr>
            <a:spLocks noGrp="1"/>
          </p:cNvSpPr>
          <p:nvPr>
            <p:ph type="title"/>
          </p:nvPr>
        </p:nvSpPr>
        <p:spPr/>
        <p:txBody>
          <a:bodyPr/>
          <a:lstStyle/>
          <a:p>
            <a:pPr algn="ctr"/>
            <a:r>
              <a:rPr lang="es-ES" dirty="0"/>
              <a:t>Registro fotográfico </a:t>
            </a:r>
            <a:endParaRPr lang="es-EC" dirty="0"/>
          </a:p>
        </p:txBody>
      </p:sp>
      <p:pic>
        <p:nvPicPr>
          <p:cNvPr id="9" name="Marcador de contenido 8">
            <a:extLst>
              <a:ext uri="{FF2B5EF4-FFF2-40B4-BE49-F238E27FC236}">
                <a16:creationId xmlns:a16="http://schemas.microsoft.com/office/drawing/2014/main" xmlns="" id="{13127338-510E-9306-4AFC-75D549B388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6456" y="1996874"/>
            <a:ext cx="5796760" cy="3885999"/>
          </a:xfrm>
        </p:spPr>
      </p:pic>
      <p:pic>
        <p:nvPicPr>
          <p:cNvPr id="11" name="Imagen 10">
            <a:extLst>
              <a:ext uri="{FF2B5EF4-FFF2-40B4-BE49-F238E27FC236}">
                <a16:creationId xmlns:a16="http://schemas.microsoft.com/office/drawing/2014/main" xmlns="" id="{F19C8035-496B-255A-8A36-84AD4CA3C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302" y="1954890"/>
            <a:ext cx="5128892" cy="3927984"/>
          </a:xfrm>
          <a:prstGeom prst="rect">
            <a:avLst/>
          </a:prstGeom>
        </p:spPr>
      </p:pic>
    </p:spTree>
    <p:extLst>
      <p:ext uri="{BB962C8B-B14F-4D97-AF65-F5344CB8AC3E}">
        <p14:creationId xmlns:p14="http://schemas.microsoft.com/office/powerpoint/2010/main" val="8437601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441ECE3-3A5A-69D8-2E05-1C75E51B3CDF}"/>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9C63B1D1-B69D-BBE9-29A7-0D0AB31E40D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357162"/>
            <a:ext cx="3984859" cy="4538834"/>
          </a:xfrm>
        </p:spPr>
      </p:pic>
      <p:pic>
        <p:nvPicPr>
          <p:cNvPr id="7" name="Imagen 6">
            <a:extLst>
              <a:ext uri="{FF2B5EF4-FFF2-40B4-BE49-F238E27FC236}">
                <a16:creationId xmlns:a16="http://schemas.microsoft.com/office/drawing/2014/main" xmlns="" id="{9026D0A8-DE38-141D-13AF-504E22FEF8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4859" y="1357162"/>
            <a:ext cx="4417996" cy="4538834"/>
          </a:xfrm>
          <a:prstGeom prst="rect">
            <a:avLst/>
          </a:prstGeom>
        </p:spPr>
      </p:pic>
      <p:pic>
        <p:nvPicPr>
          <p:cNvPr id="9" name="Imagen 8">
            <a:extLst>
              <a:ext uri="{FF2B5EF4-FFF2-40B4-BE49-F238E27FC236}">
                <a16:creationId xmlns:a16="http://schemas.microsoft.com/office/drawing/2014/main" xmlns="" id="{D4F038B3-865C-72ED-9667-549670F358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9183" y="1357162"/>
            <a:ext cx="3594060" cy="4538834"/>
          </a:xfrm>
          <a:prstGeom prst="rect">
            <a:avLst/>
          </a:prstGeom>
        </p:spPr>
      </p:pic>
    </p:spTree>
    <p:extLst>
      <p:ext uri="{BB962C8B-B14F-4D97-AF65-F5344CB8AC3E}">
        <p14:creationId xmlns:p14="http://schemas.microsoft.com/office/powerpoint/2010/main" val="24205820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8ED4ADD-C708-A3E9-4B58-76844D40A9FA}"/>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CE45E1CC-3BC5-C847-947B-0CAFFF88D24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1006" y="1975071"/>
            <a:ext cx="5515276" cy="3449638"/>
          </a:xfrm>
        </p:spPr>
      </p:pic>
      <p:pic>
        <p:nvPicPr>
          <p:cNvPr id="7" name="Imagen 6">
            <a:extLst>
              <a:ext uri="{FF2B5EF4-FFF2-40B4-BE49-F238E27FC236}">
                <a16:creationId xmlns:a16="http://schemas.microsoft.com/office/drawing/2014/main" xmlns="" id="{DB53DE67-F0B5-F11E-9393-B60F7137FC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67124" y="1927968"/>
            <a:ext cx="5893870" cy="3543844"/>
          </a:xfrm>
          <a:prstGeom prst="rect">
            <a:avLst/>
          </a:prstGeom>
        </p:spPr>
      </p:pic>
    </p:spTree>
    <p:extLst>
      <p:ext uri="{BB962C8B-B14F-4D97-AF65-F5344CB8AC3E}">
        <p14:creationId xmlns:p14="http://schemas.microsoft.com/office/powerpoint/2010/main" val="6500814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12DA2EB-9741-0113-975F-ED67F22ADFD0}"/>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16E084C5-357B-4CBC-5764-14B26B0EC1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2477" y="1388826"/>
            <a:ext cx="5232206" cy="4379494"/>
          </a:xfrm>
        </p:spPr>
      </p:pic>
      <p:pic>
        <p:nvPicPr>
          <p:cNvPr id="7" name="Imagen 6">
            <a:extLst>
              <a:ext uri="{FF2B5EF4-FFF2-40B4-BE49-F238E27FC236}">
                <a16:creationId xmlns:a16="http://schemas.microsoft.com/office/drawing/2014/main" xmlns="" id="{0F185260-66FE-707C-4EE9-7E364BDFF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247" y="1388826"/>
            <a:ext cx="5678276" cy="4379494"/>
          </a:xfrm>
          <a:prstGeom prst="rect">
            <a:avLst/>
          </a:prstGeom>
        </p:spPr>
      </p:pic>
    </p:spTree>
    <p:extLst>
      <p:ext uri="{BB962C8B-B14F-4D97-AF65-F5344CB8AC3E}">
        <p14:creationId xmlns:p14="http://schemas.microsoft.com/office/powerpoint/2010/main" val="41744915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1D43D96C-6DEF-3C06-0E72-74F62A24807B}"/>
              </a:ext>
            </a:extLst>
          </p:cNvPr>
          <p:cNvSpPr>
            <a:spLocks noGrp="1"/>
          </p:cNvSpPr>
          <p:nvPr>
            <p:ph type="title"/>
          </p:nvPr>
        </p:nvSpPr>
        <p:spPr/>
        <p:txBody>
          <a:bodyPr/>
          <a:lstStyle/>
          <a:p>
            <a:pPr algn="ctr"/>
            <a:r>
              <a:rPr lang="es-ES" dirty="0"/>
              <a:t>Registro fotográfico </a:t>
            </a:r>
            <a:endParaRPr lang="es-EC" dirty="0"/>
          </a:p>
        </p:txBody>
      </p:sp>
      <p:pic>
        <p:nvPicPr>
          <p:cNvPr id="5" name="Marcador de contenido 4">
            <a:extLst>
              <a:ext uri="{FF2B5EF4-FFF2-40B4-BE49-F238E27FC236}">
                <a16:creationId xmlns:a16="http://schemas.microsoft.com/office/drawing/2014/main" xmlns="" id="{0543A5E0-DFF7-6D94-1B88-FE28C4ECBB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51579" y="1958373"/>
            <a:ext cx="9307630" cy="3449638"/>
          </a:xfrm>
        </p:spPr>
      </p:pic>
    </p:spTree>
    <p:extLst>
      <p:ext uri="{BB962C8B-B14F-4D97-AF65-F5344CB8AC3E}">
        <p14:creationId xmlns:p14="http://schemas.microsoft.com/office/powerpoint/2010/main" val="501454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xmlns="" id="{DEE5F560-C369-D1C3-8DE2-CDDC20FAB474}"/>
              </a:ext>
            </a:extLst>
          </p:cNvPr>
          <p:cNvSpPr txBox="1"/>
          <p:nvPr/>
        </p:nvSpPr>
        <p:spPr>
          <a:xfrm>
            <a:off x="1424539" y="952901"/>
            <a:ext cx="8855242" cy="1938992"/>
          </a:xfrm>
          <a:prstGeom prst="rect">
            <a:avLst/>
          </a:prstGeom>
          <a:noFill/>
        </p:spPr>
        <p:txBody>
          <a:bodyPr wrap="square">
            <a:spAutoFit/>
          </a:bodyPr>
          <a:lstStyle/>
          <a:p>
            <a:pPr algn="ctr"/>
            <a:r>
              <a:rPr lang="es-ES" sz="4000" dirty="0"/>
              <a:t>recuerden! La rendición de cuentas es un derecho de los ciudadanos y la obligación de las autoridades </a:t>
            </a:r>
            <a:endParaRPr lang="es-EC" sz="4000" dirty="0"/>
          </a:p>
        </p:txBody>
      </p:sp>
      <p:sp>
        <p:nvSpPr>
          <p:cNvPr id="4" name="CuadroTexto 3">
            <a:extLst>
              <a:ext uri="{FF2B5EF4-FFF2-40B4-BE49-F238E27FC236}">
                <a16:creationId xmlns:a16="http://schemas.microsoft.com/office/drawing/2014/main" xmlns="" id="{F5368A7F-7462-7222-87D2-6899FC2012BD}"/>
              </a:ext>
            </a:extLst>
          </p:cNvPr>
          <p:cNvSpPr txBox="1"/>
          <p:nvPr/>
        </p:nvSpPr>
        <p:spPr>
          <a:xfrm>
            <a:off x="2098307" y="3429000"/>
            <a:ext cx="9384632" cy="769441"/>
          </a:xfrm>
          <a:prstGeom prst="rect">
            <a:avLst/>
          </a:prstGeom>
          <a:noFill/>
        </p:spPr>
        <p:txBody>
          <a:bodyPr wrap="square" rtlCol="0">
            <a:spAutoFit/>
          </a:bodyPr>
          <a:lstStyle/>
          <a:p>
            <a:r>
              <a:rPr lang="es-ES" sz="4400" dirty="0"/>
              <a:t>GRACIAS POR SU ANTENCION</a:t>
            </a:r>
            <a:r>
              <a:rPr lang="es-ES" dirty="0"/>
              <a:t> </a:t>
            </a:r>
            <a:endParaRPr lang="es-EC" dirty="0"/>
          </a:p>
        </p:txBody>
      </p:sp>
    </p:spTree>
    <p:extLst>
      <p:ext uri="{BB962C8B-B14F-4D97-AF65-F5344CB8AC3E}">
        <p14:creationId xmlns:p14="http://schemas.microsoft.com/office/powerpoint/2010/main" val="1445686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C7CD044C-425F-A192-BF2C-A9D968D51750}"/>
              </a:ext>
            </a:extLst>
          </p:cNvPr>
          <p:cNvSpPr>
            <a:spLocks noGrp="1"/>
          </p:cNvSpPr>
          <p:nvPr>
            <p:ph type="title"/>
          </p:nvPr>
        </p:nvSpPr>
        <p:spPr>
          <a:xfrm>
            <a:off x="1451579" y="375385"/>
            <a:ext cx="9603275" cy="1478369"/>
          </a:xfrm>
        </p:spPr>
        <p:txBody>
          <a:bodyPr/>
          <a:lstStyle/>
          <a:p>
            <a:pPr algn="ctr"/>
            <a:r>
              <a:rPr lang="es-ES" dirty="0"/>
              <a:t>GASTOS DE SERVICIOS BASICOS DEL GAD PARROQUIAL </a:t>
            </a:r>
            <a:endParaRPr lang="es-EC" dirty="0"/>
          </a:p>
        </p:txBody>
      </p:sp>
      <p:sp>
        <p:nvSpPr>
          <p:cNvPr id="3" name="Marcador de contenido 2">
            <a:extLst>
              <a:ext uri="{FF2B5EF4-FFF2-40B4-BE49-F238E27FC236}">
                <a16:creationId xmlns:a16="http://schemas.microsoft.com/office/drawing/2014/main" xmlns="" id="{EB2C6AB5-5B28-7749-3E5F-9FC3CF6AD800}"/>
              </a:ext>
            </a:extLst>
          </p:cNvPr>
          <p:cNvSpPr>
            <a:spLocks noGrp="1"/>
          </p:cNvSpPr>
          <p:nvPr>
            <p:ph idx="1"/>
          </p:nvPr>
        </p:nvSpPr>
        <p:spPr>
          <a:xfrm>
            <a:off x="1451579" y="2512194"/>
            <a:ext cx="9603275" cy="2954151"/>
          </a:xfrm>
        </p:spPr>
        <p:txBody>
          <a:bodyPr/>
          <a:lstStyle/>
          <a:p>
            <a:r>
              <a:rPr lang="es-ES" dirty="0"/>
              <a:t>Agua potable edificio parroquial, Baños Públicos                          $ 245.00</a:t>
            </a:r>
          </a:p>
          <a:p>
            <a:r>
              <a:rPr lang="es-ES" dirty="0"/>
              <a:t>Energía Eléctrica Gad Parroquial                                                  $ 448.69</a:t>
            </a:r>
          </a:p>
          <a:p>
            <a:r>
              <a:rPr lang="es-ES" dirty="0"/>
              <a:t>Servicio de internet para edificio del Gad Parroquial                      $ 682.81</a:t>
            </a:r>
            <a:endParaRPr lang="es-EC" dirty="0"/>
          </a:p>
        </p:txBody>
      </p:sp>
      <p:sp>
        <p:nvSpPr>
          <p:cNvPr id="8" name="CuadroTexto 7">
            <a:extLst>
              <a:ext uri="{FF2B5EF4-FFF2-40B4-BE49-F238E27FC236}">
                <a16:creationId xmlns:a16="http://schemas.microsoft.com/office/drawing/2014/main" xmlns="" id="{2231C0A9-2A1E-0DD5-F57F-B0B5CEB98795}"/>
              </a:ext>
            </a:extLst>
          </p:cNvPr>
          <p:cNvSpPr txBox="1"/>
          <p:nvPr/>
        </p:nvSpPr>
        <p:spPr>
          <a:xfrm>
            <a:off x="8460607" y="3893419"/>
            <a:ext cx="2425566" cy="461665"/>
          </a:xfrm>
          <a:prstGeom prst="rect">
            <a:avLst/>
          </a:prstGeom>
          <a:noFill/>
        </p:spPr>
        <p:txBody>
          <a:bodyPr wrap="square" rtlCol="0">
            <a:spAutoFit/>
          </a:bodyPr>
          <a:lstStyle/>
          <a:p>
            <a:r>
              <a:rPr lang="es-ES" sz="2400" b="1" dirty="0"/>
              <a:t>Total</a:t>
            </a:r>
            <a:r>
              <a:rPr lang="es-ES" b="1" dirty="0"/>
              <a:t>: $ 1.376,50</a:t>
            </a:r>
            <a:endParaRPr lang="es-EC" b="1" dirty="0"/>
          </a:p>
        </p:txBody>
      </p:sp>
    </p:spTree>
    <p:extLst>
      <p:ext uri="{BB962C8B-B14F-4D97-AF65-F5344CB8AC3E}">
        <p14:creationId xmlns:p14="http://schemas.microsoft.com/office/powerpoint/2010/main" val="3399209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C1CB4C1-8185-DB3C-9BF5-C5388A459CC7}"/>
              </a:ext>
            </a:extLst>
          </p:cNvPr>
          <p:cNvSpPr>
            <a:spLocks noGrp="1"/>
          </p:cNvSpPr>
          <p:nvPr>
            <p:ph type="title"/>
          </p:nvPr>
        </p:nvSpPr>
        <p:spPr>
          <a:xfrm>
            <a:off x="1451579" y="804519"/>
            <a:ext cx="9603275" cy="793275"/>
          </a:xfrm>
        </p:spPr>
        <p:txBody>
          <a:bodyPr/>
          <a:lstStyle/>
          <a:p>
            <a:r>
              <a:rPr lang="es-ES" dirty="0"/>
              <a:t>TRANSFERENCIAS Y DONACIONES CORRIENTES</a:t>
            </a:r>
            <a:endParaRPr lang="es-EC" dirty="0"/>
          </a:p>
        </p:txBody>
      </p:sp>
      <p:sp>
        <p:nvSpPr>
          <p:cNvPr id="3" name="Marcador de contenido 2">
            <a:extLst>
              <a:ext uri="{FF2B5EF4-FFF2-40B4-BE49-F238E27FC236}">
                <a16:creationId xmlns:a16="http://schemas.microsoft.com/office/drawing/2014/main" xmlns="" id="{F4E67115-1E69-6C1F-A84F-EFEDE984D33B}"/>
              </a:ext>
            </a:extLst>
          </p:cNvPr>
          <p:cNvSpPr>
            <a:spLocks noGrp="1"/>
          </p:cNvSpPr>
          <p:nvPr>
            <p:ph idx="1"/>
          </p:nvPr>
        </p:nvSpPr>
        <p:spPr>
          <a:xfrm>
            <a:off x="1451579" y="2050182"/>
            <a:ext cx="9909675" cy="3568544"/>
          </a:xfrm>
        </p:spPr>
        <p:txBody>
          <a:bodyPr/>
          <a:lstStyle/>
          <a:p>
            <a:r>
              <a:rPr lang="es-ES" dirty="0"/>
              <a:t>Al Gobierno Central                                                                 $ 1.554,20</a:t>
            </a:r>
          </a:p>
          <a:p>
            <a:r>
              <a:rPr lang="es-ES" dirty="0"/>
              <a:t>A los Gobiernos Autónomos (CONAGOPARE AZUAY)              $ 5.522,12</a:t>
            </a:r>
          </a:p>
          <a:p>
            <a:r>
              <a:rPr lang="es-ES" dirty="0"/>
              <a:t>Para el Instituto de Crédito Educativo 0.5% de las planillas           $  345,29 </a:t>
            </a:r>
            <a:endParaRPr lang="es-EC" dirty="0"/>
          </a:p>
        </p:txBody>
      </p:sp>
      <p:sp>
        <p:nvSpPr>
          <p:cNvPr id="4" name="CuadroTexto 3">
            <a:extLst>
              <a:ext uri="{FF2B5EF4-FFF2-40B4-BE49-F238E27FC236}">
                <a16:creationId xmlns:a16="http://schemas.microsoft.com/office/drawing/2014/main" xmlns="" id="{3BA5D5FA-699F-188A-5D94-9DFB15D2A1DD}"/>
              </a:ext>
            </a:extLst>
          </p:cNvPr>
          <p:cNvSpPr txBox="1"/>
          <p:nvPr/>
        </p:nvSpPr>
        <p:spPr>
          <a:xfrm>
            <a:off x="8585734" y="3984859"/>
            <a:ext cx="2233061" cy="400110"/>
          </a:xfrm>
          <a:prstGeom prst="rect">
            <a:avLst/>
          </a:prstGeom>
          <a:noFill/>
        </p:spPr>
        <p:txBody>
          <a:bodyPr wrap="square" rtlCol="0">
            <a:spAutoFit/>
          </a:bodyPr>
          <a:lstStyle/>
          <a:p>
            <a:r>
              <a:rPr lang="es-ES" sz="2000" b="1" dirty="0"/>
              <a:t>Total: $ 7.076,32</a:t>
            </a:r>
            <a:endParaRPr lang="es-EC" sz="2000" b="1" dirty="0"/>
          </a:p>
        </p:txBody>
      </p:sp>
    </p:spTree>
    <p:extLst>
      <p:ext uri="{BB962C8B-B14F-4D97-AF65-F5344CB8AC3E}">
        <p14:creationId xmlns:p14="http://schemas.microsoft.com/office/powerpoint/2010/main" val="30684464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A4DF69A-420D-3F6E-140D-24FD553491AD}"/>
              </a:ext>
            </a:extLst>
          </p:cNvPr>
          <p:cNvSpPr>
            <a:spLocks noGrp="1"/>
          </p:cNvSpPr>
          <p:nvPr>
            <p:ph type="title"/>
          </p:nvPr>
        </p:nvSpPr>
        <p:spPr/>
        <p:txBody>
          <a:bodyPr/>
          <a:lstStyle/>
          <a:p>
            <a:r>
              <a:rPr lang="es-ES" dirty="0"/>
              <a:t>Gastos del vehículo de gad parroquial</a:t>
            </a:r>
            <a:endParaRPr lang="es-EC" dirty="0"/>
          </a:p>
        </p:txBody>
      </p:sp>
      <p:sp>
        <p:nvSpPr>
          <p:cNvPr id="3" name="Marcador de contenido 2">
            <a:extLst>
              <a:ext uri="{FF2B5EF4-FFF2-40B4-BE49-F238E27FC236}">
                <a16:creationId xmlns:a16="http://schemas.microsoft.com/office/drawing/2014/main" xmlns="" id="{8DE73283-D490-1845-A53B-4AD076DA6BF5}"/>
              </a:ext>
            </a:extLst>
          </p:cNvPr>
          <p:cNvSpPr>
            <a:spLocks noGrp="1"/>
          </p:cNvSpPr>
          <p:nvPr>
            <p:ph idx="1"/>
          </p:nvPr>
        </p:nvSpPr>
        <p:spPr>
          <a:xfrm>
            <a:off x="1114695" y="2233060"/>
            <a:ext cx="9603275" cy="3224464"/>
          </a:xfrm>
        </p:spPr>
        <p:txBody>
          <a:bodyPr/>
          <a:lstStyle/>
          <a:p>
            <a:r>
              <a:rPr lang="es-ES" dirty="0"/>
              <a:t>Combustibles y lubricantes ( Diesel, aceites motor, filtros)             $   430.00</a:t>
            </a:r>
          </a:p>
          <a:p>
            <a:r>
              <a:rPr lang="es-ES" dirty="0"/>
              <a:t>Repuestos y accesorios                                                               $    658.21</a:t>
            </a:r>
          </a:p>
          <a:p>
            <a:r>
              <a:rPr lang="es-ES" dirty="0"/>
              <a:t>Tasas generales (Matricula del vehículo)                                        $     98.64</a:t>
            </a:r>
          </a:p>
          <a:p>
            <a:r>
              <a:rPr lang="es-ES" dirty="0"/>
              <a:t>Seguros contra incidentes de transito                                           $    1.017,41                                     </a:t>
            </a:r>
            <a:endParaRPr lang="es-EC" dirty="0"/>
          </a:p>
        </p:txBody>
      </p:sp>
      <p:sp>
        <p:nvSpPr>
          <p:cNvPr id="10" name="CuadroTexto 9">
            <a:extLst>
              <a:ext uri="{FF2B5EF4-FFF2-40B4-BE49-F238E27FC236}">
                <a16:creationId xmlns:a16="http://schemas.microsoft.com/office/drawing/2014/main" xmlns="" id="{02C2A975-97A9-82B1-E275-6E4A8DE8F5A2}"/>
              </a:ext>
            </a:extLst>
          </p:cNvPr>
          <p:cNvSpPr txBox="1"/>
          <p:nvPr/>
        </p:nvSpPr>
        <p:spPr>
          <a:xfrm flipH="1">
            <a:off x="8422103" y="4283242"/>
            <a:ext cx="2136810" cy="369332"/>
          </a:xfrm>
          <a:prstGeom prst="rect">
            <a:avLst/>
          </a:prstGeom>
          <a:noFill/>
        </p:spPr>
        <p:txBody>
          <a:bodyPr wrap="square" rtlCol="0">
            <a:spAutoFit/>
          </a:bodyPr>
          <a:lstStyle/>
          <a:p>
            <a:r>
              <a:rPr lang="es-ES" b="1" dirty="0"/>
              <a:t>Total: $ 2.200,26</a:t>
            </a:r>
            <a:endParaRPr lang="es-EC" b="1" dirty="0"/>
          </a:p>
        </p:txBody>
      </p:sp>
    </p:spTree>
    <p:extLst>
      <p:ext uri="{BB962C8B-B14F-4D97-AF65-F5344CB8AC3E}">
        <p14:creationId xmlns:p14="http://schemas.microsoft.com/office/powerpoint/2010/main" val="899592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70712E2-77B9-28AD-3D94-D379F56ACFA3}"/>
              </a:ext>
            </a:extLst>
          </p:cNvPr>
          <p:cNvSpPr>
            <a:spLocks noGrp="1"/>
          </p:cNvSpPr>
          <p:nvPr>
            <p:ph type="title"/>
          </p:nvPr>
        </p:nvSpPr>
        <p:spPr/>
        <p:txBody>
          <a:bodyPr/>
          <a:lstStyle/>
          <a:p>
            <a:pPr algn="ctr"/>
            <a:r>
              <a:rPr lang="es-ES" dirty="0"/>
              <a:t>PROYECTO DE MEJORAMIENTO DE LA ECONOMIA CAMPESINA DE LOS PRODUCTORES </a:t>
            </a:r>
            <a:endParaRPr lang="es-EC" dirty="0"/>
          </a:p>
        </p:txBody>
      </p:sp>
      <p:sp>
        <p:nvSpPr>
          <p:cNvPr id="3" name="Marcador de contenido 2">
            <a:extLst>
              <a:ext uri="{FF2B5EF4-FFF2-40B4-BE49-F238E27FC236}">
                <a16:creationId xmlns:a16="http://schemas.microsoft.com/office/drawing/2014/main" xmlns="" id="{68045BE4-0C68-82BD-7042-2595360417F5}"/>
              </a:ext>
            </a:extLst>
          </p:cNvPr>
          <p:cNvSpPr>
            <a:spLocks noGrp="1"/>
          </p:cNvSpPr>
          <p:nvPr>
            <p:ph idx="1"/>
          </p:nvPr>
        </p:nvSpPr>
        <p:spPr>
          <a:xfrm>
            <a:off x="1042266" y="1853754"/>
            <a:ext cx="9603275" cy="3450613"/>
          </a:xfrm>
        </p:spPr>
        <p:txBody>
          <a:bodyPr/>
          <a:lstStyle/>
          <a:p>
            <a:pPr marL="0" indent="0" algn="just">
              <a:buNone/>
            </a:pPr>
            <a:r>
              <a:rPr lang="es-ES" dirty="0"/>
              <a:t>El proyecto productivo se desarrolla con la participación de las diferentes comunidades de la parroquia, así como también el grupo de adultos mayores ( ADULSOL) y la Asociación de desarrollo comunitario San Cristóbal. Mismos que fueron beneficiarios con la entrega de; Tanques plásticos para la cosecha de agua lluvia, plantas frutales, animales menores pie de cuyes, pollos camperos y de postura.</a:t>
            </a:r>
          </a:p>
          <a:p>
            <a:r>
              <a:rPr lang="es-ES" dirty="0"/>
              <a:t>Monto del proyecto  $ 37.663,31 </a:t>
            </a:r>
          </a:p>
          <a:p>
            <a:r>
              <a:rPr lang="es-ES" dirty="0"/>
              <a:t>Ejecutado en el 2022 $ 14.473,36</a:t>
            </a:r>
          </a:p>
          <a:p>
            <a:r>
              <a:rPr lang="es-ES" dirty="0"/>
              <a:t>Arrastre para el 2023 $ 23,018,33</a:t>
            </a:r>
          </a:p>
          <a:p>
            <a:endParaRPr lang="es-EC" dirty="0"/>
          </a:p>
        </p:txBody>
      </p:sp>
      <p:sp>
        <p:nvSpPr>
          <p:cNvPr id="6" name="CuadroTexto 5">
            <a:extLst>
              <a:ext uri="{FF2B5EF4-FFF2-40B4-BE49-F238E27FC236}">
                <a16:creationId xmlns:a16="http://schemas.microsoft.com/office/drawing/2014/main" xmlns="" id="{BFBEB9D9-1CA4-CE9B-23BE-A5F8601C8D93}"/>
              </a:ext>
            </a:extLst>
          </p:cNvPr>
          <p:cNvSpPr txBox="1"/>
          <p:nvPr/>
        </p:nvSpPr>
        <p:spPr>
          <a:xfrm>
            <a:off x="7844589" y="4389120"/>
            <a:ext cx="2800952" cy="461665"/>
          </a:xfrm>
          <a:prstGeom prst="rect">
            <a:avLst/>
          </a:prstGeom>
          <a:noFill/>
        </p:spPr>
        <p:txBody>
          <a:bodyPr wrap="square" rtlCol="0">
            <a:spAutoFit/>
          </a:bodyPr>
          <a:lstStyle/>
          <a:p>
            <a:r>
              <a:rPr lang="es-ES" sz="2400" b="1" dirty="0"/>
              <a:t>Total: $ 37.663,31 </a:t>
            </a:r>
            <a:endParaRPr lang="es-EC" sz="2400" b="1" dirty="0"/>
          </a:p>
        </p:txBody>
      </p:sp>
    </p:spTree>
    <p:extLst>
      <p:ext uri="{BB962C8B-B14F-4D97-AF65-F5344CB8AC3E}">
        <p14:creationId xmlns:p14="http://schemas.microsoft.com/office/powerpoint/2010/main" val="4228903590"/>
      </p:ext>
    </p:extLst>
  </p:cSld>
  <p:clrMapOvr>
    <a:masterClrMapping/>
  </p:clrMapOvr>
</p:sld>
</file>

<file path=ppt/theme/theme1.xml><?xml version="1.0" encoding="utf-8"?>
<a:theme xmlns:a="http://schemas.openxmlformats.org/drawingml/2006/main" name="Galería">
  <a:themeElements>
    <a:clrScheme name="Galerí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erí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erí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1065</TotalTime>
  <Words>1701</Words>
  <Application>Microsoft Office PowerPoint</Application>
  <PresentationFormat>Panorámica</PresentationFormat>
  <Paragraphs>161</Paragraphs>
  <Slides>56</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56</vt:i4>
      </vt:variant>
    </vt:vector>
  </HeadingPairs>
  <TitlesOfParts>
    <vt:vector size="60" baseType="lpstr">
      <vt:lpstr>Arial</vt:lpstr>
      <vt:lpstr>Calibri</vt:lpstr>
      <vt:lpstr>Gill Sans MT</vt:lpstr>
      <vt:lpstr>Galería</vt:lpstr>
      <vt:lpstr>  Rendición de cuentas gad parroquial rural de san Cristóbal, EJERCIO FISCAL 2022</vt:lpstr>
      <vt:lpstr>Normativa legal vigente </vt:lpstr>
      <vt:lpstr>Presentación de PowerPoint</vt:lpstr>
      <vt:lpstr>Ingresos al gobierno autónomo descentralizada rural de san Cristóbal </vt:lpstr>
      <vt:lpstr>Gastos corrientes: ejecutados año 2022</vt:lpstr>
      <vt:lpstr>GASTOS DE SERVICIOS BASICOS DEL GAD PARROQUIAL </vt:lpstr>
      <vt:lpstr>TRANSFERENCIAS Y DONACIONES CORRIENTES</vt:lpstr>
      <vt:lpstr>Gastos del vehículo de gad parroquial</vt:lpstr>
      <vt:lpstr>PROYECTO DE MEJORAMIENTO DE LA ECONOMIA CAMPESINA DE LOS PRODUCTORES </vt:lpstr>
      <vt:lpstr>Registro fotográfico </vt:lpstr>
      <vt:lpstr>Registro fotográfico </vt:lpstr>
      <vt:lpstr>Registro fotográfico </vt:lpstr>
      <vt:lpstr>Proyecto de mantenimiento vial delegado </vt:lpstr>
      <vt:lpstr>PROYECTO MANTENIMIENTO VIAL DELEGADO </vt:lpstr>
      <vt:lpstr>Registro fotográfico </vt:lpstr>
      <vt:lpstr>Registro fotográfico </vt:lpstr>
      <vt:lpstr>Registro fotográfico </vt:lpstr>
      <vt:lpstr>Registro fotográfico </vt:lpstr>
      <vt:lpstr>PROYECTO DE DOBLE TRATAMIENTO SUPERFICIAL BITUMINOSO TRAMO GUACHUN- ENTRADA CRISTO REY </vt:lpstr>
      <vt:lpstr>Registro fotográfico </vt:lpstr>
      <vt:lpstr>Registro fotográfico </vt:lpstr>
      <vt:lpstr>Registro fotográfico </vt:lpstr>
      <vt:lpstr>Registro fotográfico </vt:lpstr>
      <vt:lpstr> proyecto de formación ciudadana sobre gestión y administración del gad parroquial </vt:lpstr>
      <vt:lpstr>proyecto de formación ciudadana sobre gestión y administración del gad parroquial</vt:lpstr>
      <vt:lpstr>Registro fotográfico  </vt:lpstr>
      <vt:lpstr>Registro fotográfico </vt:lpstr>
      <vt:lpstr>Registro fotográfico </vt:lpstr>
      <vt:lpstr>Registro fotográfico </vt:lpstr>
      <vt:lpstr>Mantenimiento de vías intercomunicadas y caminos locales (retroexcavadora del gad parroquial)</vt:lpstr>
      <vt:lpstr>Mantenimiento de vías intercomunicadas y caminos locales (retroexcavadora del gad parroquial)</vt:lpstr>
      <vt:lpstr>Registro fotográfico </vt:lpstr>
      <vt:lpstr>Registro fotográfico </vt:lpstr>
      <vt:lpstr>Registro fotográfico </vt:lpstr>
      <vt:lpstr>Registro fotográfico </vt:lpstr>
      <vt:lpstr>Proyecto de limpieza, mantenimiento de equipamientos y espacios públicos </vt:lpstr>
      <vt:lpstr>Proyecto de limpieza, mantenimiento de equipamientos y espacios públicos </vt:lpstr>
      <vt:lpstr>Registro fotográfico </vt:lpstr>
      <vt:lpstr>Proyecto de fomento deportivo san Cristóbal </vt:lpstr>
      <vt:lpstr>REGISTRO fotográfico </vt:lpstr>
      <vt:lpstr>Proyecto de fortalecimiento cultural de la parroquia </vt:lpstr>
      <vt:lpstr>Registro fotográfico </vt:lpstr>
      <vt:lpstr>Registro fotográfico </vt:lpstr>
      <vt:lpstr>Registro fotográfico </vt:lpstr>
      <vt:lpstr>Proyecto de integración y atención a grupos prioritarios  </vt:lpstr>
      <vt:lpstr>Registro fotográfico </vt:lpstr>
      <vt:lpstr>Registro fotográfico </vt:lpstr>
      <vt:lpstr>Registro fotográfico </vt:lpstr>
      <vt:lpstr>Proyecto de construcción del área de recreación en pastopamba </vt:lpstr>
      <vt:lpstr>Proyecto de construcción del área de recreación en pastopamba </vt:lpstr>
      <vt:lpstr>Registro fotográfico </vt:lpstr>
      <vt:lpstr>Registro fotográfico </vt:lpstr>
      <vt:lpstr>Registro fotográfico </vt:lpstr>
      <vt:lpstr>Registro fotográfico </vt:lpstr>
      <vt:lpstr>Registro fotográfico </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Rendición de cuentas gad parroquial rural de san Cristóbal, EJERCIO FISCAL 2022</dc:title>
  <dc:creator>Flavio Castro Calle</dc:creator>
  <cp:lastModifiedBy>USUARIO</cp:lastModifiedBy>
  <cp:revision>9</cp:revision>
  <dcterms:created xsi:type="dcterms:W3CDTF">2023-05-02T15:50:38Z</dcterms:created>
  <dcterms:modified xsi:type="dcterms:W3CDTF">2023-06-30T13:18:09Z</dcterms:modified>
</cp:coreProperties>
</file>