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307" r:id="rId11"/>
    <p:sldId id="266" r:id="rId12"/>
    <p:sldId id="297" r:id="rId13"/>
    <p:sldId id="267" r:id="rId14"/>
    <p:sldId id="298" r:id="rId15"/>
    <p:sldId id="302" r:id="rId16"/>
    <p:sldId id="268" r:id="rId17"/>
    <p:sldId id="299" r:id="rId18"/>
    <p:sldId id="300" r:id="rId19"/>
    <p:sldId id="301" r:id="rId20"/>
    <p:sldId id="270" r:id="rId21"/>
    <p:sldId id="295" r:id="rId22"/>
    <p:sldId id="296" r:id="rId23"/>
    <p:sldId id="271" r:id="rId24"/>
    <p:sldId id="291" r:id="rId25"/>
    <p:sldId id="292" r:id="rId26"/>
    <p:sldId id="303" r:id="rId27"/>
    <p:sldId id="305" r:id="rId28"/>
    <p:sldId id="306" r:id="rId29"/>
    <p:sldId id="308" r:id="rId30"/>
    <p:sldId id="315" r:id="rId31"/>
    <p:sldId id="310" r:id="rId32"/>
    <p:sldId id="313" r:id="rId33"/>
    <p:sldId id="304" r:id="rId34"/>
    <p:sldId id="321" r:id="rId35"/>
    <p:sldId id="314" r:id="rId36"/>
    <p:sldId id="320" r:id="rId37"/>
    <p:sldId id="325" r:id="rId38"/>
    <p:sldId id="311" r:id="rId39"/>
    <p:sldId id="284" r:id="rId40"/>
    <p:sldId id="312" r:id="rId41"/>
    <p:sldId id="316" r:id="rId42"/>
    <p:sldId id="322" r:id="rId43"/>
    <p:sldId id="324" r:id="rId44"/>
    <p:sldId id="280" r:id="rId45"/>
    <p:sldId id="283" r:id="rId46"/>
    <p:sldId id="282" r:id="rId47"/>
    <p:sldId id="319" r:id="rId48"/>
    <p:sldId id="323" r:id="rId49"/>
    <p:sldId id="327" r:id="rId50"/>
    <p:sldId id="288" r:id="rId51"/>
    <p:sldId id="309" r:id="rId52"/>
    <p:sldId id="326" r:id="rId53"/>
    <p:sldId id="317" r:id="rId54"/>
    <p:sldId id="318" r:id="rId55"/>
    <p:sldId id="29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9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9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9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6696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5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28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3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01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4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7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2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5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9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85A7DE-2C83-45BB-A302-2932C722393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1AB969-4D64-4309-A79C-66BB6110D8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98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-592802"/>
            <a:ext cx="12351567" cy="33774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8490" r="-444" b="11321"/>
          <a:stretch/>
        </p:blipFill>
        <p:spPr>
          <a:xfrm>
            <a:off x="2823882" y="2008808"/>
            <a:ext cx="5634318" cy="4472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974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hay ninguna descripción de la foto disponible.">
            <a:extLst>
              <a:ext uri="{FF2B5EF4-FFF2-40B4-BE49-F238E27FC236}">
                <a16:creationId xmlns:a16="http://schemas.microsoft.com/office/drawing/2014/main" id="{61BFF970-3383-429D-95A9-F3FE870D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92" y="3697944"/>
            <a:ext cx="3693459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DB0844-3DA5-4AE1-BB7E-799CF73C7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8494" cy="1398494"/>
          </a:xfrm>
          <a:prstGeom prst="rect">
            <a:avLst/>
          </a:prstGeom>
        </p:spPr>
      </p:pic>
      <p:pic>
        <p:nvPicPr>
          <p:cNvPr id="5124" name="Picture 4" descr="No hay ninguna descripción de la foto disponible.">
            <a:extLst>
              <a:ext uri="{FF2B5EF4-FFF2-40B4-BE49-F238E27FC236}">
                <a16:creationId xmlns:a16="http://schemas.microsoft.com/office/drawing/2014/main" id="{EACC1ECE-3750-4A0E-AE20-E08B6EF32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"/>
          <a:stretch/>
        </p:blipFill>
        <p:spPr bwMode="auto">
          <a:xfrm>
            <a:off x="1398494" y="484094"/>
            <a:ext cx="3402106" cy="27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o hay ninguna descripción de la foto disponible.">
            <a:extLst>
              <a:ext uri="{FF2B5EF4-FFF2-40B4-BE49-F238E27FC236}">
                <a16:creationId xmlns:a16="http://schemas.microsoft.com/office/drawing/2014/main" id="{4D26F43A-FEC8-4FFA-8801-A3F9034D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21" y="484094"/>
            <a:ext cx="3693460" cy="27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o hay ninguna descripción de la foto disponible.">
            <a:extLst>
              <a:ext uri="{FF2B5EF4-FFF2-40B4-BE49-F238E27FC236}">
                <a16:creationId xmlns:a16="http://schemas.microsoft.com/office/drawing/2014/main" id="{BADBACAE-E54E-42CE-9FF8-D0F6E631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97944"/>
            <a:ext cx="4151935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No hay ninguna descripción de la foto disponible.">
            <a:extLst>
              <a:ext uri="{FF2B5EF4-FFF2-40B4-BE49-F238E27FC236}">
                <a16:creationId xmlns:a16="http://schemas.microsoft.com/office/drawing/2014/main" id="{2F8D1B48-2137-4D69-A753-A2AF31BC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15" y="3718114"/>
            <a:ext cx="3639672" cy="27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No hay ninguna descripción de la foto disponible.">
            <a:extLst>
              <a:ext uri="{FF2B5EF4-FFF2-40B4-BE49-F238E27FC236}">
                <a16:creationId xmlns:a16="http://schemas.microsoft.com/office/drawing/2014/main" id="{25F2F51A-EEB5-45AA-A38F-0211547E1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3"/>
          <a:stretch/>
        </p:blipFill>
        <p:spPr bwMode="auto">
          <a:xfrm>
            <a:off x="4915536" y="484095"/>
            <a:ext cx="3357651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10601" y="361713"/>
            <a:ext cx="8868912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 DE LIMPIEZA, MANTENIMIENTO DE EQUIPAMIENTOS Y ESPACIOS PUBLICOS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 </a:t>
            </a:r>
            <a:r>
              <a:rPr lang="en-US" sz="2400" b="1" u="sng" dirty="0">
                <a:latin typeface="Rockwell Extra Bold" panose="02060903040505020403" pitchFamily="18" charset="0"/>
              </a:rPr>
              <a:t>$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16,124.14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" y="0"/>
            <a:ext cx="1855694" cy="18556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F03D13-EEAD-4525-9756-6CE973015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1855694"/>
            <a:ext cx="5163671" cy="23227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AC07ED-75B3-4273-9A0D-DB3FF9DE6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30" y="1881891"/>
            <a:ext cx="5163670" cy="23227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10A67D-1BB8-4C8B-9C1F-55E2B3557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6" y="4287438"/>
            <a:ext cx="5163669" cy="23227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59DB5B-BCE4-4474-B3EA-D2324FE39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30" y="4287438"/>
            <a:ext cx="5163669" cy="23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9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D3EC2B-A232-4B2E-826E-14C0B03D1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5694" cy="18556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A10D52-ABD7-4E34-8458-F48081474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95" y="659959"/>
            <a:ext cx="5033164" cy="2264053"/>
          </a:xfrm>
          <a:prstGeom prst="rect">
            <a:avLst/>
          </a:prstGeom>
        </p:spPr>
      </p:pic>
      <p:pic>
        <p:nvPicPr>
          <p:cNvPr id="4098" name="Picture 2" descr="No hay ninguna descripción de la foto disponible.">
            <a:extLst>
              <a:ext uri="{FF2B5EF4-FFF2-40B4-BE49-F238E27FC236}">
                <a16:creationId xmlns:a16="http://schemas.microsoft.com/office/drawing/2014/main" id="{51BE8381-420B-4AD7-AA87-2478698E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94" y="3429000"/>
            <a:ext cx="4992821" cy="232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486F5E-8374-4AA5-9E3A-0B86B64CF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24" y="3429000"/>
            <a:ext cx="5087451" cy="23128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79517D-9F38-4007-96D1-4324D9EED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98" y="692823"/>
            <a:ext cx="4960104" cy="22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8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1544" y="379866"/>
            <a:ext cx="8868912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MANTENIMIENTO DE VIAS INTERCOMUNITARIAS Y CAMINOS LOCALES  $ 38,015.76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33"/>
            <a:ext cx="1855694" cy="18556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7093A3-1146-433F-AA07-CABE8CDA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1855693"/>
            <a:ext cx="4939413" cy="22218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FAC06A-5FB7-4795-8B05-0F9B91096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16" y="1855693"/>
            <a:ext cx="4939413" cy="22218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DC20B2-5347-416A-BCCC-2C3012384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4329952"/>
            <a:ext cx="4939413" cy="22218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C6C6BB-B7DE-412D-9DEB-DBBAE7311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16" y="4329952"/>
            <a:ext cx="4939413" cy="222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0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263E78-DA85-4A47-8B61-B987AAB11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3" y="537881"/>
            <a:ext cx="5141740" cy="231289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35664A-F193-4B61-A3DA-51ED1D277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80882" cy="16808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8DF373-D95F-4685-84AC-4AD94D250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82" y="537881"/>
            <a:ext cx="5141740" cy="23128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7784C24-4F9B-4D72-AB78-BF94A8AD0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3" y="3334874"/>
            <a:ext cx="5141740" cy="23128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E89A0AC-AB57-4CF2-BA43-0B726ABD6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82" y="3320372"/>
            <a:ext cx="5173980" cy="232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890C71-0A88-47E6-97F7-C7AD54FE5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389964"/>
            <a:ext cx="5408444" cy="24328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347806-C1BF-4F0D-9F61-AC6046417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9" y="389964"/>
            <a:ext cx="5408444" cy="24328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173D25-6DA8-4791-B39D-6D77CD193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/>
          <a:stretch/>
        </p:blipFill>
        <p:spPr>
          <a:xfrm rot="5400000">
            <a:off x="282418" y="3832442"/>
            <a:ext cx="3428941" cy="18422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3C7918-2C11-4405-ADAD-9C35C9EC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/>
          <a:stretch/>
        </p:blipFill>
        <p:spPr>
          <a:xfrm rot="5400000">
            <a:off x="2827237" y="3808348"/>
            <a:ext cx="3477127" cy="18422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E2D5C7E-C48C-4331-9067-CD4AAA180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/>
          <a:stretch/>
        </p:blipFill>
        <p:spPr>
          <a:xfrm rot="5400000">
            <a:off x="5499286" y="3705216"/>
            <a:ext cx="3525300" cy="20966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8F52225-6C31-412B-A96C-82F7B1FF7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r="6664"/>
          <a:stretch/>
        </p:blipFill>
        <p:spPr>
          <a:xfrm rot="5400000">
            <a:off x="8677284" y="3587637"/>
            <a:ext cx="3550075" cy="230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8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76691" y="198519"/>
            <a:ext cx="8438617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 DE INTEGRACIÓN Y ATENCIÓN A GRUPOS PRIORITARIOS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$ 23,580.09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23"/>
            <a:ext cx="1855694" cy="1855694"/>
          </a:xfrm>
          <a:prstGeom prst="rect">
            <a:avLst/>
          </a:prstGeom>
        </p:spPr>
      </p:pic>
      <p:pic>
        <p:nvPicPr>
          <p:cNvPr id="4" name="Picture 2" descr="No hay ninguna descripción de la foto disponible.">
            <a:extLst>
              <a:ext uri="{FF2B5EF4-FFF2-40B4-BE49-F238E27FC236}">
                <a16:creationId xmlns:a16="http://schemas.microsoft.com/office/drawing/2014/main" id="{B9CE2A25-9C79-45A7-B622-377B9EC4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3" y="1818864"/>
            <a:ext cx="5056094" cy="227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BE298A-6EB7-4E66-A83F-8F5EE5CA5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18864"/>
            <a:ext cx="5058038" cy="2275242"/>
          </a:xfrm>
          <a:prstGeom prst="rect">
            <a:avLst/>
          </a:prstGeom>
        </p:spPr>
      </p:pic>
      <p:pic>
        <p:nvPicPr>
          <p:cNvPr id="6" name="Picture 4" descr="No hay ninguna descripción de la foto disponible.">
            <a:extLst>
              <a:ext uri="{FF2B5EF4-FFF2-40B4-BE49-F238E27FC236}">
                <a16:creationId xmlns:a16="http://schemas.microsoft.com/office/drawing/2014/main" id="{FBCF2FB8-0D8E-4721-A6A2-E383812B5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/>
          <a:stretch/>
        </p:blipFill>
        <p:spPr bwMode="auto">
          <a:xfrm>
            <a:off x="1037963" y="4144385"/>
            <a:ext cx="4108114" cy="27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o hay ninguna descripción de la foto disponible.">
            <a:extLst>
              <a:ext uri="{FF2B5EF4-FFF2-40B4-BE49-F238E27FC236}">
                <a16:creationId xmlns:a16="http://schemas.microsoft.com/office/drawing/2014/main" id="{1A9E241D-9395-4E8E-945A-9B8D60EBF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 b="17469"/>
          <a:stretch/>
        </p:blipFill>
        <p:spPr bwMode="auto">
          <a:xfrm>
            <a:off x="6382650" y="4141693"/>
            <a:ext cx="4484736" cy="271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8D13B35-81C6-4849-B605-6CB89C806C5B}"/>
              </a:ext>
            </a:extLst>
          </p:cNvPr>
          <p:cNvSpPr txBox="1"/>
          <p:nvPr/>
        </p:nvSpPr>
        <p:spPr>
          <a:xfrm>
            <a:off x="4915067" y="3960124"/>
            <a:ext cx="20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00FFFF"/>
                </a:highlight>
              </a:rPr>
              <a:t>KITS ALIMENTICIOS </a:t>
            </a:r>
            <a:endParaRPr lang="es-EC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800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5589637-C613-49B7-8BBA-0235A3D2E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8089" cy="13680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8032E2F-288A-4E43-832D-7112BA421A5C}"/>
              </a:ext>
            </a:extLst>
          </p:cNvPr>
          <p:cNvSpPr txBox="1"/>
          <p:nvPr/>
        </p:nvSpPr>
        <p:spPr>
          <a:xfrm>
            <a:off x="4226859" y="268941"/>
            <a:ext cx="373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COLONIAS VACACIONALES 2025</a:t>
            </a:r>
            <a:endParaRPr lang="es-EC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668F7CD-51FC-430A-8F35-AE04E1804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89" y="1211290"/>
            <a:ext cx="4930140" cy="22177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3EEB5E-6E9A-462F-9B30-26CFDF4A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12" y="1211290"/>
            <a:ext cx="5047129" cy="22703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4C2711-79F2-4ABB-8906-8B9E2F6E4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87" y="3842335"/>
            <a:ext cx="4930141" cy="22177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4BE190-32F4-403F-9448-8680DAF5F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05" y="3842335"/>
            <a:ext cx="4988636" cy="22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1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0092A2-42E9-47BC-ACA3-FB18BFAFA195}"/>
              </a:ext>
            </a:extLst>
          </p:cNvPr>
          <p:cNvSpPr txBox="1"/>
          <p:nvPr/>
        </p:nvSpPr>
        <p:spPr>
          <a:xfrm>
            <a:off x="4226859" y="268941"/>
            <a:ext cx="373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DIA DE LA FAMILIA</a:t>
            </a:r>
            <a:endParaRPr lang="es-EC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754B4C-D404-405B-A4A0-C7088FF23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3" y="902008"/>
            <a:ext cx="5617697" cy="25269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B45F2D-610E-4A22-92CB-AEA9CBDD3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3600402"/>
            <a:ext cx="5617697" cy="25269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21D317-270A-416E-8135-BB21B74A7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25" y="902009"/>
            <a:ext cx="5617698" cy="2526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CD255D1-DC78-4F01-BDBA-38AB6AA84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24" y="3600402"/>
            <a:ext cx="5617699" cy="25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4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50080-2409-45BA-B64F-144A3CC4D649}"/>
              </a:ext>
            </a:extLst>
          </p:cNvPr>
          <p:cNvSpPr txBox="1"/>
          <p:nvPr/>
        </p:nvSpPr>
        <p:spPr>
          <a:xfrm>
            <a:off x="3046880" y="16495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NAVIDAD</a:t>
            </a:r>
            <a:endParaRPr lang="es-EC" sz="1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BFBDB6-11D9-4CE9-AE3D-247DF0850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0" y="712694"/>
            <a:ext cx="5438333" cy="24463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4072B1-4CB1-49E6-BC90-CBCEDE753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0" y="3698998"/>
            <a:ext cx="5438336" cy="2446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D8D76DF-F9FD-4345-9546-37416357F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52" y="712693"/>
            <a:ext cx="5438335" cy="2446310"/>
          </a:xfrm>
          <a:prstGeom prst="rect">
            <a:avLst/>
          </a:prstGeom>
        </p:spPr>
      </p:pic>
      <p:pic>
        <p:nvPicPr>
          <p:cNvPr id="10242" name="Picture 2" descr="No hay ninguna descripción de la foto disponible.">
            <a:extLst>
              <a:ext uri="{FF2B5EF4-FFF2-40B4-BE49-F238E27FC236}">
                <a16:creationId xmlns:a16="http://schemas.microsoft.com/office/drawing/2014/main" id="{6B18F6A1-3210-4BD3-86BB-CA5F5CC55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421"/>
          <a:stretch/>
        </p:blipFill>
        <p:spPr bwMode="auto">
          <a:xfrm>
            <a:off x="6921871" y="3698998"/>
            <a:ext cx="4204447" cy="24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>
            <a:off x="1417039" y="5135280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917160" y="2130026"/>
            <a:ext cx="947893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3419" b="1" dirty="0">
                <a:solidFill>
                  <a:srgbClr val="022033"/>
                </a:solidFill>
                <a:latin typeface="Bagel Fat One"/>
              </a:rPr>
              <a:t>DELIBERACIÓN PUBLICA DEL INFORME DE RENDICIÓN DE CUENTAS INSTITUCIONAL DEL </a:t>
            </a:r>
          </a:p>
          <a:p>
            <a:pPr algn="ctr">
              <a:lnSpc>
                <a:spcPts val="4786"/>
              </a:lnSpc>
            </a:pPr>
            <a:r>
              <a:rPr lang="en-US" sz="3419" b="1" dirty="0">
                <a:solidFill>
                  <a:srgbClr val="022033"/>
                </a:solidFill>
                <a:latin typeface="Bagel Fat One"/>
              </a:rPr>
              <a:t>AÑO 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55695" y="350717"/>
            <a:ext cx="760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2"/>
              </a:lnSpc>
            </a:pPr>
            <a:r>
              <a:rPr lang="en-US" sz="2679" dirty="0">
                <a:solidFill>
                  <a:srgbClr val="022033"/>
                </a:solidFill>
                <a:latin typeface="Bagel Fat One"/>
              </a:rPr>
              <a:t> </a:t>
            </a:r>
            <a:r>
              <a:rPr lang="en-US" sz="2679" b="1" dirty="0">
                <a:solidFill>
                  <a:srgbClr val="022033"/>
                </a:solidFill>
                <a:latin typeface="Bagel Fat One"/>
              </a:rPr>
              <a:t>GOBIERNO AUTÓNOMO DESCENTRALIZADO PARROQUIAL RURAL DE SAN CRISTÓBAL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7160" y="4699263"/>
            <a:ext cx="918434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800" spc="-207" dirty="0" err="1">
                <a:solidFill>
                  <a:srgbClr val="022033"/>
                </a:solidFill>
                <a:latin typeface="Amiri Italics"/>
              </a:rPr>
              <a:t>Mgtr</a:t>
            </a:r>
            <a:r>
              <a:rPr lang="en-US" sz="2800" spc="-207" dirty="0">
                <a:solidFill>
                  <a:srgbClr val="022033"/>
                </a:solidFill>
                <a:latin typeface="Amiri Italics"/>
              </a:rPr>
              <a:t>. Mauricio </a:t>
            </a:r>
            <a:r>
              <a:rPr lang="en-US" sz="2800" spc="-207" dirty="0" smtClean="0">
                <a:solidFill>
                  <a:srgbClr val="022033"/>
                </a:solidFill>
                <a:latin typeface="Amiri Italics"/>
              </a:rPr>
              <a:t>Orellana</a:t>
            </a:r>
            <a:endParaRPr lang="en-US" sz="2800" spc="-207" dirty="0">
              <a:solidFill>
                <a:srgbClr val="022033"/>
              </a:solidFill>
              <a:latin typeface="Amiri Italics"/>
            </a:endParaRPr>
          </a:p>
          <a:p>
            <a:pPr algn="ctr">
              <a:lnSpc>
                <a:spcPts val="3383"/>
              </a:lnSpc>
            </a:pPr>
            <a:r>
              <a:rPr lang="en-US" sz="2800" spc="-207" dirty="0" err="1">
                <a:solidFill>
                  <a:srgbClr val="022033"/>
                </a:solidFill>
                <a:latin typeface="Amiri Bold Italics"/>
              </a:rPr>
              <a:t>Presidente</a:t>
            </a:r>
            <a:r>
              <a:rPr lang="en-US" sz="2800" spc="-207" dirty="0">
                <a:solidFill>
                  <a:srgbClr val="022033"/>
                </a:solidFill>
                <a:latin typeface="Amiri Bold Italics"/>
              </a:rPr>
              <a:t> del GAD </a:t>
            </a:r>
            <a:r>
              <a:rPr lang="en-US" sz="2800" spc="-207" dirty="0" err="1">
                <a:solidFill>
                  <a:srgbClr val="022033"/>
                </a:solidFill>
                <a:latin typeface="Amiri Bold Italics"/>
              </a:rPr>
              <a:t>Parroquial</a:t>
            </a:r>
            <a:r>
              <a:rPr lang="en-US" sz="2800" spc="-207" dirty="0">
                <a:solidFill>
                  <a:srgbClr val="022033"/>
                </a:solidFill>
                <a:latin typeface="Amiri Bold Italics"/>
              </a:rPr>
              <a:t> Rural de San Cristóbal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477"/>
            <a:ext cx="1855694" cy="18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63271" y="201094"/>
            <a:ext cx="8418388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 de Implementación de recolector de basura en la Parroquia $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2,400.00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5694" cy="1855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DB385B-FA9B-4432-8074-894BB6E8A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 b="16079"/>
          <a:stretch/>
        </p:blipFill>
        <p:spPr>
          <a:xfrm>
            <a:off x="927847" y="1721224"/>
            <a:ext cx="3081814" cy="46661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A7ADD8-7665-4073-80F6-8E0D364F9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14117" r="-3491" b="16667"/>
          <a:stretch/>
        </p:blipFill>
        <p:spPr>
          <a:xfrm>
            <a:off x="4607475" y="1721224"/>
            <a:ext cx="3029432" cy="46661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281A2B-FF2B-4FE6-AA2C-BFF5385231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8" b="18585"/>
          <a:stretch/>
        </p:blipFill>
        <p:spPr>
          <a:xfrm>
            <a:off x="8234721" y="1721224"/>
            <a:ext cx="3081814" cy="46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09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26118" y="0"/>
            <a:ext cx="8858423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Proyecto de Fortalecimiento de la Calidad Educativa Pio Bravo</a:t>
            </a:r>
          </a:p>
          <a:p>
            <a:pPr algn="ctr"/>
            <a:r>
              <a:rPr lang="es-ES" sz="28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$ 38986.29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48111D-6003-48BD-9068-DE373E7B7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3" y="4298970"/>
            <a:ext cx="5216366" cy="23464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4B627A-AF60-4F71-82F4-8552BF2B6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071" cy="15060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BE8D07-121C-4B01-B844-F1B061650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6" y="1670018"/>
            <a:ext cx="5216369" cy="23464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066CF5-1146-4347-BDA5-367B58CA5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" y="1670019"/>
            <a:ext cx="5216365" cy="2346462"/>
          </a:xfrm>
          <a:prstGeom prst="rect">
            <a:avLst/>
          </a:prstGeom>
        </p:spPr>
      </p:pic>
      <p:pic>
        <p:nvPicPr>
          <p:cNvPr id="2050" name="Picture 2" descr="Puede ser una imagen de una o varias personas y Sacsayhuamán">
            <a:extLst>
              <a:ext uri="{FF2B5EF4-FFF2-40B4-BE49-F238E27FC236}">
                <a16:creationId xmlns:a16="http://schemas.microsoft.com/office/drawing/2014/main" id="{9E8E0704-F895-43A8-AA49-59AEC7F1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05" y="4298971"/>
            <a:ext cx="5216367" cy="23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54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85778" y="242047"/>
            <a:ext cx="8857799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Proyecto de mejoramiento de la infraestructura del edificio del GAD </a:t>
            </a:r>
          </a:p>
          <a:p>
            <a:pPr algn="ctr"/>
            <a:r>
              <a:rPr lang="es-ES" sz="28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$ 54960,00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FA66B7-2D91-488A-B665-4880B465A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071" cy="1506071"/>
          </a:xfrm>
          <a:prstGeom prst="rect">
            <a:avLst/>
          </a:prstGeom>
        </p:spPr>
      </p:pic>
      <p:pic>
        <p:nvPicPr>
          <p:cNvPr id="3082" name="Picture 10" descr="No hay ninguna descripción de la foto disponible.">
            <a:extLst>
              <a:ext uri="{FF2B5EF4-FFF2-40B4-BE49-F238E27FC236}">
                <a16:creationId xmlns:a16="http://schemas.microsoft.com/office/drawing/2014/main" id="{7BB91EF3-FFB1-4353-AB8F-ABDC7EEF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6" y="1721223"/>
            <a:ext cx="5536248" cy="24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568F23-C4D0-488D-9B33-B7C236350C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b="29412"/>
          <a:stretch/>
        </p:blipFill>
        <p:spPr>
          <a:xfrm>
            <a:off x="6149784" y="1721223"/>
            <a:ext cx="5638803" cy="24877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5D9427-1404-47EA-BE2F-E199B31C3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71" y="4303111"/>
            <a:ext cx="3388659" cy="25414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C34E95-A002-4C99-8942-5E240A984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69" y="4303110"/>
            <a:ext cx="3388660" cy="25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77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19518" y="290852"/>
            <a:ext cx="9856694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PROYECTO PARA EL DESARROLLO PRODUCTIVO Y BIENES ARTISTICOS SOSTENIBLE DE LA PARROQUIA </a:t>
            </a:r>
          </a:p>
          <a:p>
            <a:pPr algn="ctr"/>
            <a:r>
              <a:rPr lang="es-ES" sz="24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SAN CRISTOBAL</a:t>
            </a:r>
            <a:r>
              <a:rPr lang="en-US" sz="2400" b="1" dirty="0">
                <a:solidFill>
                  <a:srgbClr val="000000"/>
                </a:solidFill>
                <a:latin typeface="Rockwell Extra Bold" panose="02060903040505020403" pitchFamily="18" charset="0"/>
              </a:rPr>
              <a:t>  $11,079.34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855694" cy="1855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DD1EFD-4FFC-4921-8B30-811DCBEF2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7" y="1997192"/>
            <a:ext cx="5528016" cy="24866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F3D63C-2A51-4BF3-9E74-BC8A0B40F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2" t="-74" r="672" b="17243"/>
          <a:stretch/>
        </p:blipFill>
        <p:spPr>
          <a:xfrm>
            <a:off x="6741459" y="1997192"/>
            <a:ext cx="4002742" cy="24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0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03612" y="198519"/>
            <a:ext cx="8587052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 de Mejoramiento del Cementerio San Cristóbal 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$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9,116.80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9859" cy="15598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BDB3B6-0781-42A7-89DD-5403F5150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" y="1698139"/>
            <a:ext cx="5437675" cy="24435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EBA042-87D1-44B6-B00E-F80A1F4EC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8" y="4316505"/>
            <a:ext cx="5437675" cy="24435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02106B-0DFD-44DC-B457-8798C8256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8" y="1698139"/>
            <a:ext cx="5437675" cy="24435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68ABE4-C8D0-4411-900E-185D5508D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" y="4316505"/>
            <a:ext cx="5437677" cy="24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8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32865" y="198519"/>
            <a:ext cx="8857799" cy="138499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 identificación visual y fortalecimiento institucional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$ 625.20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855694" cy="1855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5A242E-5CC8-4214-8B5D-805681A7D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1818863"/>
            <a:ext cx="10580078" cy="47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85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37B25A-D371-43C9-A535-F90A020DD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1877" cy="142187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D423C50-24A8-41BD-858F-66E8B0443A07}"/>
              </a:ext>
            </a:extLst>
          </p:cNvPr>
          <p:cNvSpPr txBox="1"/>
          <p:nvPr/>
        </p:nvSpPr>
        <p:spPr>
          <a:xfrm>
            <a:off x="2524686" y="64607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D2D465-CCDC-48B5-9799-BFBE18E2C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7" y="982691"/>
            <a:ext cx="5199183" cy="2338733"/>
          </a:xfrm>
          <a:prstGeom prst="rect">
            <a:avLst/>
          </a:prstGeom>
        </p:spPr>
      </p:pic>
      <p:pic>
        <p:nvPicPr>
          <p:cNvPr id="6146" name="Picture 2" descr="Puede ser una imagen de hospital y texto">
            <a:extLst>
              <a:ext uri="{FF2B5EF4-FFF2-40B4-BE49-F238E27FC236}">
                <a16:creationId xmlns:a16="http://schemas.microsoft.com/office/drawing/2014/main" id="{BD07EC13-23A4-40AC-B9F6-8222DCEB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" y="3654859"/>
            <a:ext cx="3732972" cy="279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A144C1-4105-48B7-9715-3371856B18DE}"/>
              </a:ext>
            </a:extLst>
          </p:cNvPr>
          <p:cNvSpPr txBox="1"/>
          <p:nvPr/>
        </p:nvSpPr>
        <p:spPr>
          <a:xfrm>
            <a:off x="1519518" y="526272"/>
            <a:ext cx="861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AMPLIACIÓN Y REMODELACIÓN DE LA UNIDAD DE DESARROLLO SOCIAL SAN CRISTÓBAL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ACAB1C4-64A8-457D-82CD-F71A10582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0" y="982691"/>
            <a:ext cx="5199183" cy="23387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B95E8C-3E53-4A61-85B8-9735D62D1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35" y="3655915"/>
            <a:ext cx="3732973" cy="27997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670C7F-61EC-42E1-B818-6912E38AE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98" y="3654857"/>
            <a:ext cx="3732975" cy="27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2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0E409C-5D74-403A-914F-FADDBCCCEEEB}"/>
              </a:ext>
            </a:extLst>
          </p:cNvPr>
          <p:cNvSpPr txBox="1"/>
          <p:nvPr/>
        </p:nvSpPr>
        <p:spPr>
          <a:xfrm>
            <a:off x="2524686" y="64607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A08A41-2B44-42AF-A18D-DE887DEA3407}"/>
              </a:ext>
            </a:extLst>
          </p:cNvPr>
          <p:cNvSpPr txBox="1"/>
          <p:nvPr/>
        </p:nvSpPr>
        <p:spPr>
          <a:xfrm>
            <a:off x="2524686" y="568450"/>
            <a:ext cx="646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ENTREGA DE CERÁMICA PARA EL CONVENTO DEL SECTOR TAHUAL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AC603E-66C4-46C9-B477-A329C2104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4" y="1130437"/>
            <a:ext cx="5556727" cy="24995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C1B511-48C3-440E-B449-46588D52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5604" cy="895604"/>
          </a:xfrm>
          <a:prstGeom prst="rect">
            <a:avLst/>
          </a:prstGeom>
        </p:spPr>
      </p:pic>
      <p:pic>
        <p:nvPicPr>
          <p:cNvPr id="2050" name="Picture 2" descr="No hay ninguna descripción de la foto disponible.">
            <a:extLst>
              <a:ext uri="{FF2B5EF4-FFF2-40B4-BE49-F238E27FC236}">
                <a16:creationId xmlns:a16="http://schemas.microsoft.com/office/drawing/2014/main" id="{79F84F0D-1ED8-4DDD-93E7-101B3886F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68" y="1130437"/>
            <a:ext cx="5556198" cy="24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hay ninguna descripción de la foto disponible.">
            <a:extLst>
              <a:ext uri="{FF2B5EF4-FFF2-40B4-BE49-F238E27FC236}">
                <a16:creationId xmlns:a16="http://schemas.microsoft.com/office/drawing/2014/main" id="{9BFEA733-FB66-42AF-BEDA-B53CABB8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4" y="3864834"/>
            <a:ext cx="5556726" cy="24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hay ninguna descripción de la foto disponible.">
            <a:extLst>
              <a:ext uri="{FF2B5EF4-FFF2-40B4-BE49-F238E27FC236}">
                <a16:creationId xmlns:a16="http://schemas.microsoft.com/office/drawing/2014/main" id="{DB52404D-DA0D-4D2B-8706-2547A4EA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40" y="3864834"/>
            <a:ext cx="5556726" cy="24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11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0EEC084-E512-4B12-81BC-56839A475356}"/>
              </a:ext>
            </a:extLst>
          </p:cNvPr>
          <p:cNvSpPr txBox="1"/>
          <p:nvPr/>
        </p:nvSpPr>
        <p:spPr>
          <a:xfrm>
            <a:off x="2524686" y="64607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0E51B5-32A8-41C6-9A36-CFCB3800F606}"/>
              </a:ext>
            </a:extLst>
          </p:cNvPr>
          <p:cNvSpPr txBox="1"/>
          <p:nvPr/>
        </p:nvSpPr>
        <p:spPr>
          <a:xfrm>
            <a:off x="1227928" y="568450"/>
            <a:ext cx="9061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MANTENIMIENTO VIAL EN LA VÍA CENTRO PARROQUIAL-BOSQUE PROTECTOR PICHAHUAYCO</a:t>
            </a:r>
          </a:p>
          <a:p>
            <a:pPr algn="ctr"/>
            <a:r>
              <a:rPr lang="es-ES" dirty="0"/>
              <a:t>Y VÍAS DE LA COMUNIDAD LA DOLOROSA Y BELLAVISTA (8 KM)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AA3981-B6FC-4287-987A-E32C38E7A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5604" cy="8956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C9B68B-C7E3-49B0-BE22-2F6097FA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3" y="1204790"/>
            <a:ext cx="4547053" cy="2045387"/>
          </a:xfrm>
          <a:prstGeom prst="rect">
            <a:avLst/>
          </a:prstGeom>
        </p:spPr>
      </p:pic>
      <p:pic>
        <p:nvPicPr>
          <p:cNvPr id="4098" name="Picture 2" descr="No hay ninguna descripción de la foto disponible.">
            <a:extLst>
              <a:ext uri="{FF2B5EF4-FFF2-40B4-BE49-F238E27FC236}">
                <a16:creationId xmlns:a16="http://schemas.microsoft.com/office/drawing/2014/main" id="{8A913AC0-C5C6-4F8B-977E-0CA0E3B2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3422376"/>
            <a:ext cx="2419349" cy="32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hay ninguna descripción de la foto disponible.">
            <a:extLst>
              <a:ext uri="{FF2B5EF4-FFF2-40B4-BE49-F238E27FC236}">
                <a16:creationId xmlns:a16="http://schemas.microsoft.com/office/drawing/2014/main" id="{A5CD0613-A808-43C2-BA23-DAD00D10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04" y="3422370"/>
            <a:ext cx="241935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hay ninguna descripción de la foto disponible.">
            <a:extLst>
              <a:ext uri="{FF2B5EF4-FFF2-40B4-BE49-F238E27FC236}">
                <a16:creationId xmlns:a16="http://schemas.microsoft.com/office/drawing/2014/main" id="{6B601E6B-BAA7-40DC-875B-2B21C5948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48" y="3422370"/>
            <a:ext cx="2430554" cy="32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 hay ninguna descripción de la foto disponible.">
            <a:extLst>
              <a:ext uri="{FF2B5EF4-FFF2-40B4-BE49-F238E27FC236}">
                <a16:creationId xmlns:a16="http://schemas.microsoft.com/office/drawing/2014/main" id="{012AB1AA-304F-4099-97E2-3833292D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48" y="1175961"/>
            <a:ext cx="4547053" cy="20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o hay ninguna descripción de la foto disponible.">
            <a:extLst>
              <a:ext uri="{FF2B5EF4-FFF2-40B4-BE49-F238E27FC236}">
                <a16:creationId xmlns:a16="http://schemas.microsoft.com/office/drawing/2014/main" id="{4AE9F125-4840-4D2F-855C-4173C7539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r="17058"/>
          <a:stretch/>
        </p:blipFill>
        <p:spPr bwMode="auto">
          <a:xfrm>
            <a:off x="9024096" y="3422370"/>
            <a:ext cx="30379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29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hay ninguna descripción de la foto disponible.">
            <a:extLst>
              <a:ext uri="{FF2B5EF4-FFF2-40B4-BE49-F238E27FC236}">
                <a16:creationId xmlns:a16="http://schemas.microsoft.com/office/drawing/2014/main" id="{7B10107A-2A1B-428D-9DFC-8C4EFC76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74" y="1238715"/>
            <a:ext cx="5270126" cy="23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1F5DEB-4009-4177-BF61-58B2C4D99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6148" name="Picture 4" descr="No hay ninguna descripción de la foto disponible.">
            <a:extLst>
              <a:ext uri="{FF2B5EF4-FFF2-40B4-BE49-F238E27FC236}">
                <a16:creationId xmlns:a16="http://schemas.microsoft.com/office/drawing/2014/main" id="{41A6242A-53C6-4C53-99E2-ED336862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74" y="3805516"/>
            <a:ext cx="5270126" cy="23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3B22F48-0D38-45CD-942D-B032B56580F5}"/>
              </a:ext>
            </a:extLst>
          </p:cNvPr>
          <p:cNvSpPr txBox="1"/>
          <p:nvPr/>
        </p:nvSpPr>
        <p:spPr>
          <a:xfrm>
            <a:off x="2524686" y="64607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9C3A6D-E160-431B-8296-4D561C3CEC59}"/>
              </a:ext>
            </a:extLst>
          </p:cNvPr>
          <p:cNvSpPr txBox="1"/>
          <p:nvPr/>
        </p:nvSpPr>
        <p:spPr>
          <a:xfrm>
            <a:off x="1258583" y="568450"/>
            <a:ext cx="9000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SEÑALIZACIÓN HORIZONTAL Y VERTICAL DEL CENTRO PARROQUIAL CON LA EMOV-PAUTE EP</a:t>
            </a:r>
          </a:p>
        </p:txBody>
      </p:sp>
      <p:pic>
        <p:nvPicPr>
          <p:cNvPr id="6150" name="Picture 6" descr="No hay ninguna descripción de la foto disponible.">
            <a:extLst>
              <a:ext uri="{FF2B5EF4-FFF2-40B4-BE49-F238E27FC236}">
                <a16:creationId xmlns:a16="http://schemas.microsoft.com/office/drawing/2014/main" id="{CF2CE01C-0A88-44A5-B529-3C63C4FF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5" y="1238716"/>
            <a:ext cx="5270126" cy="23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o hay ninguna descripción de la foto disponible.">
            <a:extLst>
              <a:ext uri="{FF2B5EF4-FFF2-40B4-BE49-F238E27FC236}">
                <a16:creationId xmlns:a16="http://schemas.microsoft.com/office/drawing/2014/main" id="{8EBE6C76-B0B2-4BF8-AA65-097E3B02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79" y="3799742"/>
            <a:ext cx="5280212" cy="237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5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580" y="685800"/>
            <a:ext cx="6791444" cy="3442508"/>
            <a:chOff x="0" y="0"/>
            <a:chExt cx="13582888" cy="688501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582888" cy="518100"/>
              <a:chOff x="0" y="0"/>
              <a:chExt cx="2683040" cy="10234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683040" cy="102341"/>
              </a:xfrm>
              <a:custGeom>
                <a:avLst/>
                <a:gdLst/>
                <a:ahLst/>
                <a:cxnLst/>
                <a:rect l="l" t="t" r="r" b="b"/>
                <a:pathLst>
                  <a:path w="2683040" h="102341">
                    <a:moveTo>
                      <a:pt x="0" y="0"/>
                    </a:moveTo>
                    <a:lnTo>
                      <a:pt x="2683040" y="0"/>
                    </a:lnTo>
                    <a:lnTo>
                      <a:pt x="2683040" y="102341"/>
                    </a:lnTo>
                    <a:lnTo>
                      <a:pt x="0" y="102341"/>
                    </a:lnTo>
                    <a:close/>
                  </a:path>
                </a:pathLst>
              </a:custGeom>
              <a:solidFill>
                <a:srgbClr val="BFE5E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683040" cy="12139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440714" cy="6885016"/>
              <a:chOff x="0" y="0"/>
              <a:chExt cx="87055" cy="13600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7055" cy="1360003"/>
              </a:xfrm>
              <a:custGeom>
                <a:avLst/>
                <a:gdLst/>
                <a:ahLst/>
                <a:cxnLst/>
                <a:rect l="l" t="t" r="r" b="b"/>
                <a:pathLst>
                  <a:path w="87055" h="1360003">
                    <a:moveTo>
                      <a:pt x="0" y="0"/>
                    </a:moveTo>
                    <a:lnTo>
                      <a:pt x="87055" y="0"/>
                    </a:lnTo>
                    <a:lnTo>
                      <a:pt x="87055" y="1360003"/>
                    </a:lnTo>
                    <a:lnTo>
                      <a:pt x="0" y="1360003"/>
                    </a:lnTo>
                    <a:close/>
                  </a:path>
                </a:pathLst>
              </a:custGeom>
              <a:solidFill>
                <a:srgbClr val="BFE5E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87055" cy="13790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10800000">
            <a:off x="4714756" y="3005049"/>
            <a:ext cx="6791444" cy="3442508"/>
            <a:chOff x="0" y="0"/>
            <a:chExt cx="13582888" cy="688501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582888" cy="518100"/>
              <a:chOff x="0" y="0"/>
              <a:chExt cx="2683040" cy="10234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83040" cy="102341"/>
              </a:xfrm>
              <a:custGeom>
                <a:avLst/>
                <a:gdLst/>
                <a:ahLst/>
                <a:cxnLst/>
                <a:rect l="l" t="t" r="r" b="b"/>
                <a:pathLst>
                  <a:path w="2683040" h="102341">
                    <a:moveTo>
                      <a:pt x="0" y="0"/>
                    </a:moveTo>
                    <a:lnTo>
                      <a:pt x="2683040" y="0"/>
                    </a:lnTo>
                    <a:lnTo>
                      <a:pt x="2683040" y="102341"/>
                    </a:lnTo>
                    <a:lnTo>
                      <a:pt x="0" y="102341"/>
                    </a:lnTo>
                    <a:close/>
                  </a:path>
                </a:pathLst>
              </a:custGeom>
              <a:solidFill>
                <a:srgbClr val="BFE5E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2683040" cy="12139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440714" cy="6885016"/>
              <a:chOff x="0" y="0"/>
              <a:chExt cx="87055" cy="136000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7055" cy="1360003"/>
              </a:xfrm>
              <a:custGeom>
                <a:avLst/>
                <a:gdLst/>
                <a:ahLst/>
                <a:cxnLst/>
                <a:rect l="l" t="t" r="r" b="b"/>
                <a:pathLst>
                  <a:path w="87055" h="1360003">
                    <a:moveTo>
                      <a:pt x="0" y="0"/>
                    </a:moveTo>
                    <a:lnTo>
                      <a:pt x="87055" y="0"/>
                    </a:lnTo>
                    <a:lnTo>
                      <a:pt x="87055" y="1360003"/>
                    </a:lnTo>
                    <a:lnTo>
                      <a:pt x="0" y="1360003"/>
                    </a:lnTo>
                    <a:close/>
                  </a:path>
                </a:pathLst>
              </a:custGeom>
              <a:solidFill>
                <a:srgbClr val="BFE5E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87055" cy="13790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06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417039" y="1046579"/>
            <a:ext cx="780692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4219">
                <a:solidFill>
                  <a:srgbClr val="022033"/>
                </a:solidFill>
                <a:latin typeface="Bagel Fat One"/>
              </a:rPr>
              <a:t>BASE LEGAL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1204" y="1969908"/>
            <a:ext cx="873549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8716" lvl="1" indent="-229357" algn="just">
              <a:lnSpc>
                <a:spcPts val="2974"/>
              </a:lnSpc>
              <a:buFont typeface="Arial"/>
              <a:buChar char="•"/>
            </a:pP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En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el Art. 90, de la Ley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Orgánica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Participación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Ciudadana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;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establece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que “Las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autoridades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del Estado,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electas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o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libre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remoción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,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representantes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legales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las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empresas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públicas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o personas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jurídicas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del sector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privado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que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manejen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fondos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públicos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o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desarrollen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actividades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interés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público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,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los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medios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comunicación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social, a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través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sus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representes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legales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,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están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obligados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a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rendir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cuentas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, sin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perjuicio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las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responsabilidades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que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tienen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las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servidoras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y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los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servidores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públicos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sobre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sus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actos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y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omisiones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.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En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el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caso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incumplimiento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dicha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obligación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, se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procederá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conformidad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con la Ley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Orgánica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del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Consejo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de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Participación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</a:t>
            </a:r>
            <a:r>
              <a:rPr lang="en-US" sz="2124" dirty="0" err="1">
                <a:solidFill>
                  <a:srgbClr val="022033"/>
                </a:solidFill>
                <a:latin typeface="Open Sans 1 Bold"/>
              </a:rPr>
              <a:t>Ciudadana</a:t>
            </a:r>
            <a:r>
              <a:rPr lang="en-US" sz="2124" dirty="0">
                <a:solidFill>
                  <a:srgbClr val="022033"/>
                </a:solidFill>
                <a:latin typeface="Open Sans 1 Bold"/>
              </a:rPr>
              <a:t> y Control Social.”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34374"/>
            <a:ext cx="1855694" cy="15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64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o hay ninguna descripción de la foto disponible.">
            <a:extLst>
              <a:ext uri="{FF2B5EF4-FFF2-40B4-BE49-F238E27FC236}">
                <a16:creationId xmlns:a16="http://schemas.microsoft.com/office/drawing/2014/main" id="{83B388F7-4C22-49C3-980D-E75A0B5E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26" y="658906"/>
            <a:ext cx="4918840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C1C89D-4EE3-4EE3-8170-90473824D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17412" name="Picture 4" descr="No hay ninguna descripción de la foto disponible.">
            <a:extLst>
              <a:ext uri="{FF2B5EF4-FFF2-40B4-BE49-F238E27FC236}">
                <a16:creationId xmlns:a16="http://schemas.microsoft.com/office/drawing/2014/main" id="{D8425D31-8175-45A5-BA74-84F307BD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63" y="658906"/>
            <a:ext cx="4924612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o hay ninguna descripción de la foto disponible.">
            <a:extLst>
              <a:ext uri="{FF2B5EF4-FFF2-40B4-BE49-F238E27FC236}">
                <a16:creationId xmlns:a16="http://schemas.microsoft.com/office/drawing/2014/main" id="{56B4332E-F835-423D-83CE-FF7000AA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54" y="3590365"/>
            <a:ext cx="4924612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34EB1C-35A4-4E53-B9AD-866B03B71F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6"/>
          <a:stretch/>
        </p:blipFill>
        <p:spPr>
          <a:xfrm>
            <a:off x="6612963" y="3590365"/>
            <a:ext cx="4924612" cy="277009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DD2B60-EADF-427A-B906-377BAE387233}"/>
              </a:ext>
            </a:extLst>
          </p:cNvPr>
          <p:cNvSpPr txBox="1"/>
          <p:nvPr/>
        </p:nvSpPr>
        <p:spPr>
          <a:xfrm>
            <a:off x="2086385" y="128209"/>
            <a:ext cx="853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SEÑALIZACIÓN HORIZONTAL Y VERTICAL EN EL DESCANSO CON LA EMOV-PAUTE EP</a:t>
            </a:r>
          </a:p>
        </p:txBody>
      </p:sp>
    </p:spTree>
    <p:extLst>
      <p:ext uri="{BB962C8B-B14F-4D97-AF65-F5344CB8AC3E}">
        <p14:creationId xmlns:p14="http://schemas.microsoft.com/office/powerpoint/2010/main" val="3701164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FE53F9-AC1F-4C3E-AC19-084BDB26BBA4}"/>
              </a:ext>
            </a:extLst>
          </p:cNvPr>
          <p:cNvSpPr txBox="1"/>
          <p:nvPr/>
        </p:nvSpPr>
        <p:spPr>
          <a:xfrm>
            <a:off x="2709672" y="56866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0C6E9A-A074-4D02-9FD6-B7FDE366DAD3}"/>
              </a:ext>
            </a:extLst>
          </p:cNvPr>
          <p:cNvSpPr txBox="1"/>
          <p:nvPr/>
        </p:nvSpPr>
        <p:spPr>
          <a:xfrm>
            <a:off x="2234173" y="568450"/>
            <a:ext cx="704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ALUMBRADO PÚBLICO DE LA VÍA CENTRO PARROQUIAL HACIA TUZHPO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5F2440-D37F-44B5-A5C1-852E32CE0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9218" name="Picture 2" descr="No hay ninguna descripción de la foto disponible.">
            <a:extLst>
              <a:ext uri="{FF2B5EF4-FFF2-40B4-BE49-F238E27FC236}">
                <a16:creationId xmlns:a16="http://schemas.microsoft.com/office/drawing/2014/main" id="{1FE1B73B-5529-481E-8E18-CE3E71A18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9"/>
          <a:stretch/>
        </p:blipFill>
        <p:spPr bwMode="auto">
          <a:xfrm>
            <a:off x="665288" y="1222287"/>
            <a:ext cx="2884736" cy="25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hay ninguna descripción de la foto disponible.">
            <a:extLst>
              <a:ext uri="{FF2B5EF4-FFF2-40B4-BE49-F238E27FC236}">
                <a16:creationId xmlns:a16="http://schemas.microsoft.com/office/drawing/2014/main" id="{9CD3E7A4-EF1F-42DC-A5D4-1117545E5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6"/>
          <a:stretch/>
        </p:blipFill>
        <p:spPr bwMode="auto">
          <a:xfrm>
            <a:off x="4422535" y="1216921"/>
            <a:ext cx="2672514" cy="256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No hay ninguna descripción de la foto disponible.">
            <a:extLst>
              <a:ext uri="{FF2B5EF4-FFF2-40B4-BE49-F238E27FC236}">
                <a16:creationId xmlns:a16="http://schemas.microsoft.com/office/drawing/2014/main" id="{6B78D6C7-B687-4340-A0F1-0A69A4AA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560" y="1216921"/>
            <a:ext cx="2131181" cy="261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3A6681-3E3A-4FB1-991F-1DC5EBAF7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0" y="4098406"/>
            <a:ext cx="5032872" cy="22639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D90A96-C21D-46E7-A176-F8E716A48A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92" y="4098406"/>
            <a:ext cx="5032872" cy="22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3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FE53F9-AC1F-4C3E-AC19-084BDB26BBA4}"/>
              </a:ext>
            </a:extLst>
          </p:cNvPr>
          <p:cNvSpPr txBox="1"/>
          <p:nvPr/>
        </p:nvSpPr>
        <p:spPr>
          <a:xfrm>
            <a:off x="2709672" y="56866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0C6E9A-A074-4D02-9FD6-B7FDE366DAD3}"/>
              </a:ext>
            </a:extLst>
          </p:cNvPr>
          <p:cNvSpPr txBox="1"/>
          <p:nvPr/>
        </p:nvSpPr>
        <p:spPr>
          <a:xfrm>
            <a:off x="1916590" y="568450"/>
            <a:ext cx="7684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COLOCACIÓN DE SUBDRENES Y ARMICO EN LA VÍA PRINCIPAL SECTOR BURIÑA</a:t>
            </a:r>
          </a:p>
          <a:p>
            <a:pPr algn="ctr"/>
            <a:r>
              <a:rPr lang="es-ES" dirty="0"/>
              <a:t>PREFECTURA DEL AZUAY Y MUNICIPIO DE PAUTE </a:t>
            </a:r>
            <a:r>
              <a:rPr lang="es-ES" b="1" dirty="0"/>
              <a:t>$19,618,28</a:t>
            </a:r>
          </a:p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5F2440-D37F-44B5-A5C1-852E32CE0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14338" name="Picture 2" descr="No hay ninguna descripción de la foto disponible.">
            <a:extLst>
              <a:ext uri="{FF2B5EF4-FFF2-40B4-BE49-F238E27FC236}">
                <a16:creationId xmlns:a16="http://schemas.microsoft.com/office/drawing/2014/main" id="{CCF47287-B965-4889-9414-70A50B15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1268137"/>
            <a:ext cx="5220996" cy="234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o hay ninguna descripción de la foto disponible.">
            <a:extLst>
              <a:ext uri="{FF2B5EF4-FFF2-40B4-BE49-F238E27FC236}">
                <a16:creationId xmlns:a16="http://schemas.microsoft.com/office/drawing/2014/main" id="{550AE927-2776-4F51-9CAA-FD93A8D8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97" y="1312585"/>
            <a:ext cx="5177117" cy="23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No hay ninguna descripción de la foto disponible.">
            <a:extLst>
              <a:ext uri="{FF2B5EF4-FFF2-40B4-BE49-F238E27FC236}">
                <a16:creationId xmlns:a16="http://schemas.microsoft.com/office/drawing/2014/main" id="{996B5AF6-ED9D-4C74-9FF7-E7AF8A42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" y="3736721"/>
            <a:ext cx="2985247" cy="29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No hay ninguna descripción de la foto disponible.">
            <a:extLst>
              <a:ext uri="{FF2B5EF4-FFF2-40B4-BE49-F238E27FC236}">
                <a16:creationId xmlns:a16="http://schemas.microsoft.com/office/drawing/2014/main" id="{555E88EA-8693-4223-9D2C-DA0179217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b="16977"/>
          <a:stretch/>
        </p:blipFill>
        <p:spPr bwMode="auto">
          <a:xfrm>
            <a:off x="3934234" y="3736721"/>
            <a:ext cx="2579904" cy="29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No hay ninguna descripción de la foto disponible.">
            <a:extLst>
              <a:ext uri="{FF2B5EF4-FFF2-40B4-BE49-F238E27FC236}">
                <a16:creationId xmlns:a16="http://schemas.microsoft.com/office/drawing/2014/main" id="{D491CE91-BE80-45C3-8B77-3526465A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47" y="3692854"/>
            <a:ext cx="3072979" cy="30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73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2211D0-38EE-441B-8135-33CA2B038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5150"/>
            <a:ext cx="5656730" cy="25445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2B297ED-96C3-495C-AD64-8F8A9554C201}"/>
              </a:ext>
            </a:extLst>
          </p:cNvPr>
          <p:cNvSpPr txBox="1"/>
          <p:nvPr/>
        </p:nvSpPr>
        <p:spPr>
          <a:xfrm>
            <a:off x="2524686" y="64607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CB592B-AA4A-4C53-870F-80BB4D0505B0}"/>
              </a:ext>
            </a:extLst>
          </p:cNvPr>
          <p:cNvSpPr txBox="1"/>
          <p:nvPr/>
        </p:nvSpPr>
        <p:spPr>
          <a:xfrm>
            <a:off x="1519518" y="526272"/>
            <a:ext cx="938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COLOCACIÓN DE UN ÁRMICO EN EL SECTOR MORASCALLE DE LA COMUNIDAD DE PASTOPAMBA</a:t>
            </a:r>
          </a:p>
          <a:p>
            <a:pPr algn="ctr"/>
            <a:r>
              <a:rPr lang="es-ES" dirty="0"/>
              <a:t>PREFECTURA DEL AZUAY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3DB837-89CB-412A-86DD-FDAC257F5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5604" cy="8956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D14D1B-5F6A-46C9-A157-37A840707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2375"/>
            <a:ext cx="5656729" cy="25445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443734-2ECE-4407-A565-E6CD3ACF3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27" y="4196698"/>
            <a:ext cx="5640802" cy="2537385"/>
          </a:xfrm>
          <a:prstGeom prst="rect">
            <a:avLst/>
          </a:prstGeom>
        </p:spPr>
      </p:pic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1CDD02A4-0297-414B-8B7D-71717701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196698"/>
            <a:ext cx="5656729" cy="25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073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80EA7F1-986D-4D93-A779-A20BF17515BF}"/>
              </a:ext>
            </a:extLst>
          </p:cNvPr>
          <p:cNvSpPr txBox="1"/>
          <p:nvPr/>
        </p:nvSpPr>
        <p:spPr>
          <a:xfrm>
            <a:off x="2524686" y="64607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6A865D-2483-49EE-A197-0ECED8BDC806}"/>
              </a:ext>
            </a:extLst>
          </p:cNvPr>
          <p:cNvSpPr txBox="1"/>
          <p:nvPr/>
        </p:nvSpPr>
        <p:spPr>
          <a:xfrm>
            <a:off x="1885390" y="526272"/>
            <a:ext cx="842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IMPLEMENTACIÓN DE BARRERAS DE SEGURIDAD EN LA CURVA DE CHALAG-LA RAMADA</a:t>
            </a:r>
          </a:p>
          <a:p>
            <a:pPr algn="ctr"/>
            <a:r>
              <a:rPr lang="es-ES" dirty="0"/>
              <a:t>PREFECTURA DEL AZUAY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899160-DCD2-4346-8BAA-80A373787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5604" cy="8956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2A8A88-3102-4371-91EB-CE5575C7C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" y="1357269"/>
            <a:ext cx="5759371" cy="25907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8F17B5-3C55-43EE-87D8-23056C5D8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7270"/>
            <a:ext cx="5759372" cy="25907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69D5BB-ED83-4875-9293-BEE3AF59E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3" y="4061210"/>
            <a:ext cx="6217479" cy="27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95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8B967F-C435-4EE5-A301-C48C45D1C24E}"/>
              </a:ext>
            </a:extLst>
          </p:cNvPr>
          <p:cNvSpPr txBox="1"/>
          <p:nvPr/>
        </p:nvSpPr>
        <p:spPr>
          <a:xfrm>
            <a:off x="3046880" y="97722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754576-A770-43AD-8F09-7EEBD968653B}"/>
              </a:ext>
            </a:extLst>
          </p:cNvPr>
          <p:cNvSpPr txBox="1"/>
          <p:nvPr/>
        </p:nvSpPr>
        <p:spPr>
          <a:xfrm>
            <a:off x="1502708" y="574630"/>
            <a:ext cx="8959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MANTENIMIENTO DEL GRADERÍA Y PINTADO DE LA CANCHA DEPORTIVA DE LA COMUNIDAD DE TUZHPO</a:t>
            </a:r>
          </a:p>
        </p:txBody>
      </p:sp>
      <p:pic>
        <p:nvPicPr>
          <p:cNvPr id="15362" name="Picture 2" descr="No hay ninguna descripción de la foto disponible.">
            <a:extLst>
              <a:ext uri="{FF2B5EF4-FFF2-40B4-BE49-F238E27FC236}">
                <a16:creationId xmlns:a16="http://schemas.microsoft.com/office/drawing/2014/main" id="{EF5AADCB-DB9A-46B6-8FEF-6DAD3AC6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6" y="1220961"/>
            <a:ext cx="5691927" cy="25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o hay ninguna descripción de la foto disponible.">
            <a:extLst>
              <a:ext uri="{FF2B5EF4-FFF2-40B4-BE49-F238E27FC236}">
                <a16:creationId xmlns:a16="http://schemas.microsoft.com/office/drawing/2014/main" id="{ED7FAEEA-09D2-478D-9A78-B5D93238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55" y="1220960"/>
            <a:ext cx="5691930" cy="25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o hay ninguna descripción de la foto disponible.">
            <a:extLst>
              <a:ext uri="{FF2B5EF4-FFF2-40B4-BE49-F238E27FC236}">
                <a16:creationId xmlns:a16="http://schemas.microsoft.com/office/drawing/2014/main" id="{4A871C4E-1C22-47BC-8C11-5A69A195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9" y="3845096"/>
            <a:ext cx="4374122" cy="291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FBA7D1-3D44-4E6D-810C-4F203C177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4D561E-4EAA-4A90-87D1-77346447B5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48" y="3845096"/>
            <a:ext cx="6288337" cy="28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0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16573D6-F8C2-436F-AC59-605696C4E9BE}"/>
              </a:ext>
            </a:extLst>
          </p:cNvPr>
          <p:cNvSpPr txBox="1"/>
          <p:nvPr/>
        </p:nvSpPr>
        <p:spPr>
          <a:xfrm>
            <a:off x="2874310" y="97722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1C4A5F-67B1-408D-BACA-39B82445E8F3}"/>
              </a:ext>
            </a:extLst>
          </p:cNvPr>
          <p:cNvSpPr txBox="1"/>
          <p:nvPr/>
        </p:nvSpPr>
        <p:spPr>
          <a:xfrm>
            <a:off x="1952625" y="467054"/>
            <a:ext cx="828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MANTENIMIENTO VIAL DEL TRAMO JOSEFINA-PASTOPAMBA-LA RAMADA </a:t>
            </a:r>
          </a:p>
          <a:p>
            <a:pPr algn="ctr"/>
            <a:r>
              <a:rPr lang="es-ES" dirty="0"/>
              <a:t>ALCALDÍA DE PAUTE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86BF5E-3F4E-4931-90C6-8F546BAA5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" y="1264024"/>
            <a:ext cx="5318758" cy="23925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EF463D2-262B-45BC-BB8A-21C21E951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1DA594-C98B-4C32-B059-2CAA4F610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" y="3807184"/>
            <a:ext cx="5318758" cy="23925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E9456FB-0BF1-42C3-9753-D24CE85C1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264024"/>
            <a:ext cx="5318759" cy="23925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910A970-30A3-4003-82BD-8C11875AF1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807184"/>
            <a:ext cx="5318758" cy="23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1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o hay ninguna descripción de la foto disponible.">
            <a:extLst>
              <a:ext uri="{FF2B5EF4-FFF2-40B4-BE49-F238E27FC236}">
                <a16:creationId xmlns:a16="http://schemas.microsoft.com/office/drawing/2014/main" id="{3F0C8B3A-EE92-41DE-A457-A54A417E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8" y="1855693"/>
            <a:ext cx="5667933" cy="37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8001F6-A71E-4637-B584-4AC40EC5C41F}"/>
              </a:ext>
            </a:extLst>
          </p:cNvPr>
          <p:cNvSpPr txBox="1"/>
          <p:nvPr/>
        </p:nvSpPr>
        <p:spPr>
          <a:xfrm>
            <a:off x="3902449" y="164361"/>
            <a:ext cx="4387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pic>
        <p:nvPicPr>
          <p:cNvPr id="9220" name="Picture 4" descr="No hay ninguna descripción de la foto disponible.">
            <a:extLst>
              <a:ext uri="{FF2B5EF4-FFF2-40B4-BE49-F238E27FC236}">
                <a16:creationId xmlns:a16="http://schemas.microsoft.com/office/drawing/2014/main" id="{CAC0A0F7-58EA-479D-AB9C-D451F466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37" y="1855694"/>
            <a:ext cx="5667933" cy="37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6581AE-DF07-4EC7-A4C7-706FAB06C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92050DB-72A5-4F2E-BF10-1D5A9536D4AD}"/>
              </a:ext>
            </a:extLst>
          </p:cNvPr>
          <p:cNvSpPr txBox="1"/>
          <p:nvPr/>
        </p:nvSpPr>
        <p:spPr>
          <a:xfrm>
            <a:off x="1791262" y="900518"/>
            <a:ext cx="828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CONSTRUCCIÓN DE UN  MURO DE ESCOLLERA Y ADECUACIÓN DEL POZO SEPTICO DE LA CASA COMUNAL EN GUACHÚN</a:t>
            </a:r>
          </a:p>
        </p:txBody>
      </p:sp>
    </p:spTree>
    <p:extLst>
      <p:ext uri="{BB962C8B-B14F-4D97-AF65-F5344CB8AC3E}">
        <p14:creationId xmlns:p14="http://schemas.microsoft.com/office/powerpoint/2010/main" val="925746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E5A980-4B88-4F4A-8334-8E145499CEA8}"/>
              </a:ext>
            </a:extLst>
          </p:cNvPr>
          <p:cNvSpPr txBox="1"/>
          <p:nvPr/>
        </p:nvSpPr>
        <p:spPr>
          <a:xfrm>
            <a:off x="2833968" y="11116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PROYECTOS GESTIONADOS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5CF9CF-BE37-46B0-AF88-342BFEAC6DE0}"/>
              </a:ext>
            </a:extLst>
          </p:cNvPr>
          <p:cNvSpPr txBox="1"/>
          <p:nvPr/>
        </p:nvSpPr>
        <p:spPr>
          <a:xfrm>
            <a:off x="2429995" y="480501"/>
            <a:ext cx="7332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ESCUELITA DE FUTBOL EN SAN CRISTÓBAL CON LA PREFECTURA DEL AZUAY</a:t>
            </a:r>
            <a:endParaRPr lang="es-EC" dirty="0"/>
          </a:p>
        </p:txBody>
      </p:sp>
      <p:pic>
        <p:nvPicPr>
          <p:cNvPr id="11266" name="Picture 2" descr="No hay ninguna descripción de la foto disponible.">
            <a:extLst>
              <a:ext uri="{FF2B5EF4-FFF2-40B4-BE49-F238E27FC236}">
                <a16:creationId xmlns:a16="http://schemas.microsoft.com/office/drawing/2014/main" id="{40CC8171-EC62-41FC-B374-1EAA8E8D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17" y="3859667"/>
            <a:ext cx="3523050" cy="236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o hay ninguna descripción de la foto disponible.">
            <a:extLst>
              <a:ext uri="{FF2B5EF4-FFF2-40B4-BE49-F238E27FC236}">
                <a16:creationId xmlns:a16="http://schemas.microsoft.com/office/drawing/2014/main" id="{0FC82CF5-9318-4F0F-B3D1-2F38E8F5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4" y="1065348"/>
            <a:ext cx="3546572" cy="23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o hay ninguna descripción de la foto disponible.">
            <a:extLst>
              <a:ext uri="{FF2B5EF4-FFF2-40B4-BE49-F238E27FC236}">
                <a16:creationId xmlns:a16="http://schemas.microsoft.com/office/drawing/2014/main" id="{22A3C81A-EA0F-4714-BC0C-78C4200B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14" y="1065348"/>
            <a:ext cx="3546572" cy="23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o hay ninguna descripción de la foto disponible.">
            <a:extLst>
              <a:ext uri="{FF2B5EF4-FFF2-40B4-BE49-F238E27FC236}">
                <a16:creationId xmlns:a16="http://schemas.microsoft.com/office/drawing/2014/main" id="{083FA26D-E0BE-4984-9A09-9DBF10CE2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6" y="3859668"/>
            <a:ext cx="3570096" cy="237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5DBC416-BEC6-4861-A22D-052A2D64D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975" cy="10219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59AD294-C10D-4272-A99C-BD481402EB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4510"/>
          <a:stretch/>
        </p:blipFill>
        <p:spPr>
          <a:xfrm>
            <a:off x="8138619" y="1065348"/>
            <a:ext cx="3678450" cy="23636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B46885-825F-43F7-9655-DD2CB62A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7808"/>
          <a:stretch/>
        </p:blipFill>
        <p:spPr>
          <a:xfrm rot="10800000">
            <a:off x="8066060" y="3859667"/>
            <a:ext cx="3751008" cy="23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SOCIALES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287406" cy="1287406"/>
          </a:xfrm>
          <a:prstGeom prst="rect">
            <a:avLst/>
          </a:prstGeom>
        </p:spPr>
      </p:pic>
      <p:pic>
        <p:nvPicPr>
          <p:cNvPr id="9218" name="Picture 2" descr="No hay ninguna descripción de la foto disponible.">
            <a:extLst>
              <a:ext uri="{FF2B5EF4-FFF2-40B4-BE49-F238E27FC236}">
                <a16:creationId xmlns:a16="http://schemas.microsoft.com/office/drawing/2014/main" id="{FA837624-D9B8-49C0-90C3-8BA0DB6F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03" y="800205"/>
            <a:ext cx="4114661" cy="30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hay ninguna descripción de la foto disponible.">
            <a:extLst>
              <a:ext uri="{FF2B5EF4-FFF2-40B4-BE49-F238E27FC236}">
                <a16:creationId xmlns:a16="http://schemas.microsoft.com/office/drawing/2014/main" id="{A5D49527-8A27-4DCE-9A49-8C6F4454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18" y="800205"/>
            <a:ext cx="4114660" cy="30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o hay ninguna descripción de la foto disponible.">
            <a:extLst>
              <a:ext uri="{FF2B5EF4-FFF2-40B4-BE49-F238E27FC236}">
                <a16:creationId xmlns:a16="http://schemas.microsoft.com/office/drawing/2014/main" id="{2800B03F-2668-4D6D-B757-063D7924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5" y="4189166"/>
            <a:ext cx="5615283" cy="25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hay ninguna descripción de la foto disponible.">
            <a:extLst>
              <a:ext uri="{FF2B5EF4-FFF2-40B4-BE49-F238E27FC236}">
                <a16:creationId xmlns:a16="http://schemas.microsoft.com/office/drawing/2014/main" id="{89AEC104-2EEB-4274-BB02-D86E2286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5030" y="4189166"/>
            <a:ext cx="4486835" cy="25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628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34374"/>
            <a:ext cx="1936376" cy="15996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34374"/>
            <a:ext cx="1855694" cy="1532966"/>
          </a:xfrm>
          <a:prstGeom prst="rect">
            <a:avLst/>
          </a:prstGeom>
        </p:spPr>
      </p:pic>
      <p:sp>
        <p:nvSpPr>
          <p:cNvPr id="4" name="TextBox 26"/>
          <p:cNvSpPr txBox="1"/>
          <p:nvPr/>
        </p:nvSpPr>
        <p:spPr>
          <a:xfrm>
            <a:off x="1250575" y="1567340"/>
            <a:ext cx="1074356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9215" lvl="1" indent="-454608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latin typeface="Eras Bold ITC" panose="020B0907030504020204" pitchFamily="34" charset="0"/>
              </a:rPr>
              <a:t>Arriendo</a:t>
            </a:r>
            <a:r>
              <a:rPr lang="en-US" sz="2400" dirty="0">
                <a:latin typeface="Eras Bold ITC" panose="020B0907030504020204" pitchFamily="34" charset="0"/>
              </a:rPr>
              <a:t> de </a:t>
            </a:r>
            <a:r>
              <a:rPr lang="en-US" sz="2400" dirty="0" err="1">
                <a:latin typeface="Eras Bold ITC" panose="020B0907030504020204" pitchFamily="34" charset="0"/>
              </a:rPr>
              <a:t>bóvedas</a:t>
            </a:r>
            <a:r>
              <a:rPr lang="en-US" sz="2400" dirty="0">
                <a:latin typeface="Eras Bold ITC" panose="020B0907030504020204" pitchFamily="34" charset="0"/>
              </a:rPr>
              <a:t> y </a:t>
            </a:r>
            <a:r>
              <a:rPr lang="en-US" sz="2400" dirty="0" err="1">
                <a:latin typeface="Eras Bold ITC" panose="020B0907030504020204" pitchFamily="34" charset="0"/>
              </a:rPr>
              <a:t>nichos</a:t>
            </a:r>
            <a:r>
              <a:rPr lang="en-US" sz="2400" dirty="0">
                <a:latin typeface="Eras Bold ITC" panose="020B0907030504020204" pitchFamily="34" charset="0"/>
              </a:rPr>
              <a:t>:             10,824.74                 </a:t>
            </a:r>
          </a:p>
          <a:p>
            <a:pPr marL="909215" lvl="1" indent="-454608" algn="l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Ministerio</a:t>
            </a:r>
            <a:r>
              <a:rPr lang="en-US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 de </a:t>
            </a:r>
            <a:r>
              <a:rPr lang="en-US" sz="24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Finanzas</a:t>
            </a:r>
            <a:r>
              <a:rPr lang="en-US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:                          173994.05                      </a:t>
            </a:r>
          </a:p>
          <a:p>
            <a:pPr marL="883646" lvl="1" indent="-441823" algn="l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Convenio</a:t>
            </a:r>
            <a:r>
              <a:rPr lang="en-US" sz="2400" dirty="0">
                <a:latin typeface="Eras Bold ITC" panose="020B0907030504020204" pitchFamily="34" charset="0"/>
              </a:rPr>
              <a:t> con el Municipio(cultural): 15,000.00</a:t>
            </a:r>
          </a:p>
          <a:p>
            <a:pPr marL="883646" lvl="1" indent="-441823" algn="l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Presupuesto</a:t>
            </a:r>
            <a:r>
              <a:rPr lang="en-US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participativo</a:t>
            </a:r>
            <a:r>
              <a:rPr lang="en-US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Municipio</a:t>
            </a:r>
            <a:r>
              <a:rPr lang="en-US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  10000.00</a:t>
            </a:r>
          </a:p>
          <a:p>
            <a:pPr marL="909215" lvl="1" indent="-454608">
              <a:lnSpc>
                <a:spcPct val="150000"/>
              </a:lnSpc>
              <a:buFont typeface="Arial"/>
              <a:buChar char="•"/>
            </a:pPr>
            <a:r>
              <a:rPr lang="en-US" sz="2400" spc="-63" dirty="0" err="1">
                <a:solidFill>
                  <a:srgbClr val="022033"/>
                </a:solidFill>
                <a:latin typeface="Eras Bold ITC" panose="020B0907030504020204" pitchFamily="34" charset="0"/>
              </a:rPr>
              <a:t>Convenio</a:t>
            </a:r>
            <a:r>
              <a:rPr lang="en-US" sz="2400" spc="-63" dirty="0">
                <a:solidFill>
                  <a:srgbClr val="022033"/>
                </a:solidFill>
                <a:latin typeface="Eras Bold ITC" panose="020B0907030504020204" pitchFamily="34" charset="0"/>
              </a:rPr>
              <a:t> </a:t>
            </a:r>
            <a:r>
              <a:rPr lang="en-US" sz="2400" spc="-63" dirty="0" err="1">
                <a:solidFill>
                  <a:srgbClr val="022033"/>
                </a:solidFill>
                <a:latin typeface="Eras Bold ITC" panose="020B0907030504020204" pitchFamily="34" charset="0"/>
              </a:rPr>
              <a:t>Prefectura</a:t>
            </a:r>
            <a:r>
              <a:rPr lang="en-US" sz="2400" spc="-63" dirty="0">
                <a:solidFill>
                  <a:srgbClr val="022033"/>
                </a:solidFill>
                <a:latin typeface="Eras Bold ITC" panose="020B0907030504020204" pitchFamily="34" charset="0"/>
              </a:rPr>
              <a:t>  (</a:t>
            </a:r>
            <a:r>
              <a:rPr lang="en-US" sz="2400" spc="-63" dirty="0" err="1">
                <a:solidFill>
                  <a:srgbClr val="022033"/>
                </a:solidFill>
                <a:latin typeface="Eras Bold ITC" panose="020B0907030504020204" pitchFamily="34" charset="0"/>
              </a:rPr>
              <a:t>vialidad</a:t>
            </a:r>
            <a:r>
              <a:rPr lang="en-US" sz="2400" spc="-63" dirty="0">
                <a:solidFill>
                  <a:srgbClr val="022033"/>
                </a:solidFill>
                <a:latin typeface="Eras Bold ITC" panose="020B0907030504020204" pitchFamily="34" charset="0"/>
              </a:rPr>
              <a:t>):                             0,0</a:t>
            </a:r>
          </a:p>
          <a:p>
            <a:pPr marL="909215" lvl="1" indent="-454608">
              <a:lnSpc>
                <a:spcPct val="150000"/>
              </a:lnSpc>
              <a:buFont typeface="Arial"/>
              <a:buChar char="•"/>
            </a:pPr>
            <a:r>
              <a:rPr lang="es-ES" sz="2400" spc="-63" dirty="0">
                <a:solidFill>
                  <a:srgbClr val="FF0000"/>
                </a:solidFill>
                <a:latin typeface="Eras Bold ITC" panose="020B0907030504020204" pitchFamily="34" charset="0"/>
              </a:rPr>
              <a:t>Aporte según Ley 47 y su Reforma:       </a:t>
            </a:r>
            <a:r>
              <a:rPr lang="en-US" sz="2400" spc="-63" dirty="0">
                <a:solidFill>
                  <a:srgbClr val="FF0000"/>
                </a:solidFill>
                <a:latin typeface="Eras Bold ITC" panose="020B0907030504020204" pitchFamily="34" charset="0"/>
              </a:rPr>
              <a:t>43,982.78</a:t>
            </a:r>
          </a:p>
          <a:p>
            <a:pPr marL="909215" lvl="1" indent="-454608">
              <a:lnSpc>
                <a:spcPct val="150000"/>
              </a:lnSpc>
              <a:buFont typeface="Arial"/>
              <a:buChar char="•"/>
            </a:pPr>
            <a:r>
              <a:rPr lang="en-US" sz="2400" spc="-63" dirty="0" err="1">
                <a:solidFill>
                  <a:srgbClr val="022033"/>
                </a:solidFill>
                <a:latin typeface="Eras Bold ITC" panose="020B0907030504020204" pitchFamily="34" charset="0"/>
              </a:rPr>
              <a:t>Devolucion</a:t>
            </a:r>
            <a:r>
              <a:rPr lang="en-US" sz="2400" spc="-63" dirty="0">
                <a:solidFill>
                  <a:srgbClr val="022033"/>
                </a:solidFill>
                <a:latin typeface="Eras Bold ITC" panose="020B0907030504020204" pitchFamily="34" charset="0"/>
              </a:rPr>
              <a:t> IVA (SRI)                                           970.03</a:t>
            </a:r>
          </a:p>
          <a:p>
            <a:pPr marL="909215" lvl="1" indent="-454608">
              <a:lnSpc>
                <a:spcPct val="150000"/>
              </a:lnSpc>
              <a:buFont typeface="Arial"/>
              <a:buChar char="•"/>
            </a:pPr>
            <a:r>
              <a:rPr lang="en-US" sz="2400" spc="-63" dirty="0" err="1">
                <a:solidFill>
                  <a:srgbClr val="FF0000"/>
                </a:solidFill>
                <a:latin typeface="Eras Bold ITC" panose="020B0907030504020204" pitchFamily="34" charset="0"/>
              </a:rPr>
              <a:t>Cuentas</a:t>
            </a:r>
            <a:r>
              <a:rPr lang="en-US" sz="2400" spc="-63" dirty="0">
                <a:solidFill>
                  <a:srgbClr val="FF0000"/>
                </a:solidFill>
                <a:latin typeface="Eras Bold ITC" panose="020B0907030504020204" pitchFamily="34" charset="0"/>
              </a:rPr>
              <a:t> x </a:t>
            </a:r>
            <a:r>
              <a:rPr lang="en-US" sz="2400" spc="-63" dirty="0" err="1">
                <a:solidFill>
                  <a:srgbClr val="FF0000"/>
                </a:solidFill>
                <a:latin typeface="Eras Bold ITC" panose="020B0907030504020204" pitchFamily="34" charset="0"/>
              </a:rPr>
              <a:t>cobrar</a:t>
            </a:r>
            <a:r>
              <a:rPr lang="en-US" sz="2400" spc="-63" dirty="0">
                <a:solidFill>
                  <a:srgbClr val="FF0000"/>
                </a:solidFill>
                <a:latin typeface="Eras Bold ITC" panose="020B0907030504020204" pitchFamily="34" charset="0"/>
              </a:rPr>
              <a:t>                                            14,450.31 </a:t>
            </a:r>
          </a:p>
        </p:txBody>
      </p:sp>
      <p:sp>
        <p:nvSpPr>
          <p:cNvPr id="7" name="TextBox 25"/>
          <p:cNvSpPr txBox="1"/>
          <p:nvPr/>
        </p:nvSpPr>
        <p:spPr>
          <a:xfrm>
            <a:off x="189624" y="106214"/>
            <a:ext cx="11710382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9"/>
              </a:lnSpc>
            </a:pPr>
            <a:r>
              <a:rPr lang="en-US" sz="5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el Fat One"/>
              </a:rPr>
              <a:t>INGRESOS:269,221.91</a:t>
            </a:r>
            <a:r>
              <a:rPr lang="en-US" sz="5400" dirty="0">
                <a:solidFill>
                  <a:srgbClr val="022033"/>
                </a:solidFill>
                <a:latin typeface="Bagel Fat One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89307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o hay ninguna descripción de la foto disponible.">
            <a:extLst>
              <a:ext uri="{FF2B5EF4-FFF2-40B4-BE49-F238E27FC236}">
                <a16:creationId xmlns:a16="http://schemas.microsoft.com/office/drawing/2014/main" id="{BE1444D2-2FE0-4021-A7A6-A291DE87A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06" y="961205"/>
            <a:ext cx="5033682" cy="22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5D3A67B-73A2-48BB-A75A-37CAE2043D39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SOCIALES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7E6A05-492E-4B6E-A876-FDE87AB98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287406" cy="1287406"/>
          </a:xfrm>
          <a:prstGeom prst="rect">
            <a:avLst/>
          </a:prstGeom>
        </p:spPr>
      </p:pic>
      <p:pic>
        <p:nvPicPr>
          <p:cNvPr id="13316" name="Picture 4" descr="No hay ninguna descripción de la foto disponible.">
            <a:extLst>
              <a:ext uri="{FF2B5EF4-FFF2-40B4-BE49-F238E27FC236}">
                <a16:creationId xmlns:a16="http://schemas.microsoft.com/office/drawing/2014/main" id="{F0B1D899-AFEB-4616-A4B1-B82FF8DC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5" y="3572894"/>
            <a:ext cx="5273108" cy="256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o hay ninguna descripción de la foto disponible.">
            <a:extLst>
              <a:ext uri="{FF2B5EF4-FFF2-40B4-BE49-F238E27FC236}">
                <a16:creationId xmlns:a16="http://schemas.microsoft.com/office/drawing/2014/main" id="{EC5222C4-C93B-4611-9256-5E4402AB3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8" y="961206"/>
            <a:ext cx="4679782" cy="22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D86DDD6-68C2-442F-A431-CDE306950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D21439-88E6-4225-BC97-1889DF196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1400"/>
            <a:ext cx="5757202" cy="25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27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DA64BD-1DE5-4E16-98CB-F1D31DE2C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6" y="1238184"/>
            <a:ext cx="5468229" cy="24597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522DA6-B37B-4B1E-B5D6-F0448173E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37" y="1238184"/>
            <a:ext cx="5468229" cy="24597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35D148-EC75-4C6A-AFC8-A385E4E9C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116106" cy="11161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305EFB-EC96-4CA4-A309-B030504D0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37" y="3941042"/>
            <a:ext cx="5468229" cy="24597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498710-F364-4281-9FF9-8F86808AF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4" y="3941042"/>
            <a:ext cx="5468229" cy="245975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014D3FB-5AC7-4169-91C5-583F25A7F547}"/>
              </a:ext>
            </a:extLst>
          </p:cNvPr>
          <p:cNvSpPr/>
          <p:nvPr/>
        </p:nvSpPr>
        <p:spPr>
          <a:xfrm>
            <a:off x="1379027" y="251122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SOCIALES</a:t>
            </a:r>
          </a:p>
        </p:txBody>
      </p:sp>
    </p:spTree>
    <p:extLst>
      <p:ext uri="{BB962C8B-B14F-4D97-AF65-F5344CB8AC3E}">
        <p14:creationId xmlns:p14="http://schemas.microsoft.com/office/powerpoint/2010/main" val="1337462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7D41EE-2B56-4EEA-84E7-C4905F3D9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3" y="839642"/>
            <a:ext cx="5537947" cy="24911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B4579D-8656-4D6D-A581-4C1DF8851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6106" cy="111610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ECAEE37-6C84-4BCE-8801-D9FA194E6E1D}"/>
              </a:ext>
            </a:extLst>
          </p:cNvPr>
          <p:cNvSpPr/>
          <p:nvPr/>
        </p:nvSpPr>
        <p:spPr>
          <a:xfrm>
            <a:off x="1379027" y="251122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SOCIALES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2E83E-E86F-429F-909C-6DF7E0FD3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3" y="3657601"/>
            <a:ext cx="5862917" cy="26372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673692-6C0A-4264-82D2-5412878F3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31" y="3672189"/>
            <a:ext cx="5862918" cy="26372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59E23E-87DE-4AB9-95B4-F8BD6A1F7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301" y="855462"/>
            <a:ext cx="5537947" cy="24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6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0A8E47-C59A-4A59-9BFA-26E736ABA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0" y="1224737"/>
            <a:ext cx="5266040" cy="236880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A9C8054-AE19-403E-ACCC-D9A57751C125}"/>
              </a:ext>
            </a:extLst>
          </p:cNvPr>
          <p:cNvSpPr/>
          <p:nvPr/>
        </p:nvSpPr>
        <p:spPr>
          <a:xfrm>
            <a:off x="1379027" y="251122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SOCIALES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78EE06-09ED-448E-A2C8-1C10944D6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6106" cy="11161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22E0CB-EE3F-4EE6-91A1-83F4D4D81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3" y="3879395"/>
            <a:ext cx="5647765" cy="25405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0BF9EC-4323-4059-B946-21FB9B9A0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76" y="3879395"/>
            <a:ext cx="5647764" cy="25405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A3F0D0-1C98-4787-A486-0B3B095D7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76" y="1224737"/>
            <a:ext cx="5266040" cy="23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6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AMBIENTALES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855694" cy="1855694"/>
          </a:xfrm>
          <a:prstGeom prst="rect">
            <a:avLst/>
          </a:prstGeom>
        </p:spPr>
      </p:pic>
      <p:pic>
        <p:nvPicPr>
          <p:cNvPr id="10242" name="Picture 2" descr="Puede ser una imagen de 4 personas">
            <a:extLst>
              <a:ext uri="{FF2B5EF4-FFF2-40B4-BE49-F238E27FC236}">
                <a16:creationId xmlns:a16="http://schemas.microsoft.com/office/drawing/2014/main" id="{CFDC5E42-48F0-41E1-A277-DA8DB3A6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1056298"/>
            <a:ext cx="2361079" cy="31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uede ser una imagen de 2 personas y hospital">
            <a:extLst>
              <a:ext uri="{FF2B5EF4-FFF2-40B4-BE49-F238E27FC236}">
                <a16:creationId xmlns:a16="http://schemas.microsoft.com/office/drawing/2014/main" id="{FBC7ACF6-3CD8-4327-9903-1521A537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60" y="1056298"/>
            <a:ext cx="2361079" cy="31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5BB7FBE-7E73-4424-9559-A4F3EDCB94D3}"/>
              </a:ext>
            </a:extLst>
          </p:cNvPr>
          <p:cNvSpPr txBox="1"/>
          <p:nvPr/>
        </p:nvSpPr>
        <p:spPr>
          <a:xfrm>
            <a:off x="3145574" y="568450"/>
            <a:ext cx="522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ESTERILIZACIÓN DE MASCOTAS, CANINOS Y FELINOS</a:t>
            </a:r>
          </a:p>
        </p:txBody>
      </p:sp>
      <p:pic>
        <p:nvPicPr>
          <p:cNvPr id="10246" name="Picture 6" descr="Puede ser una imagen de 4 personas">
            <a:extLst>
              <a:ext uri="{FF2B5EF4-FFF2-40B4-BE49-F238E27FC236}">
                <a16:creationId xmlns:a16="http://schemas.microsoft.com/office/drawing/2014/main" id="{D2988468-5B29-4C4D-B979-AFA9BDE5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181" y="1056297"/>
            <a:ext cx="2361079" cy="31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647394-41F2-4AB5-B160-A53B7E3AE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52" y="4322919"/>
            <a:ext cx="5486400" cy="24679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BDA4F6-88BF-4570-8D3B-B69DECA0C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/>
          <a:stretch/>
        </p:blipFill>
        <p:spPr>
          <a:xfrm rot="5400000">
            <a:off x="9058430" y="3426523"/>
            <a:ext cx="3834466" cy="2037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47C6C2-18AB-4F8F-BDE6-D95618DCBB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17453" r="15738" b="10769"/>
          <a:stretch/>
        </p:blipFill>
        <p:spPr>
          <a:xfrm rot="5400000">
            <a:off x="-693629" y="3410147"/>
            <a:ext cx="3801714" cy="20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8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AMBIENTALES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327748" cy="1327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426890-6962-45D5-BAFB-200454B71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5" y="1091670"/>
            <a:ext cx="5435816" cy="244517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1DA14-2676-4E04-ABD0-C8C241627026}"/>
              </a:ext>
            </a:extLst>
          </p:cNvPr>
          <p:cNvSpPr txBox="1"/>
          <p:nvPr/>
        </p:nvSpPr>
        <p:spPr>
          <a:xfrm>
            <a:off x="1663131" y="568450"/>
            <a:ext cx="819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TOMA DE MUESTRAS Y ANÁLISIS DE LA CALIDAD DE AGUA EN LAS JUNTAS DE AGUA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D24304-5D17-4602-9D5C-75708D105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63" y="1091669"/>
            <a:ext cx="5435816" cy="24451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E9ACCAE-E38A-441D-AADA-E61520E29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4"/>
          <a:stretch/>
        </p:blipFill>
        <p:spPr>
          <a:xfrm rot="5400000">
            <a:off x="1238317" y="4116428"/>
            <a:ext cx="3058703" cy="21263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5DBFC77-58FA-416C-AA94-E22D4104F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7" y="3650261"/>
            <a:ext cx="6799729" cy="30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0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PRODUCTIVOS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368089" cy="1368089"/>
          </a:xfrm>
          <a:prstGeom prst="rect">
            <a:avLst/>
          </a:prstGeom>
        </p:spPr>
      </p:pic>
      <p:pic>
        <p:nvPicPr>
          <p:cNvPr id="16388" name="Picture 4" descr="No hay ninguna descripción de la foto disponible.">
            <a:extLst>
              <a:ext uri="{FF2B5EF4-FFF2-40B4-BE49-F238E27FC236}">
                <a16:creationId xmlns:a16="http://schemas.microsoft.com/office/drawing/2014/main" id="{F7EF5627-6AF8-4880-9510-CFB0467E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74" y="815882"/>
            <a:ext cx="5011391" cy="24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No hay ninguna descripción de la foto disponible.">
            <a:extLst>
              <a:ext uri="{FF2B5EF4-FFF2-40B4-BE49-F238E27FC236}">
                <a16:creationId xmlns:a16="http://schemas.microsoft.com/office/drawing/2014/main" id="{9240A5E7-FF3B-4049-A74B-5009D0E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54" y="800399"/>
            <a:ext cx="5043267" cy="24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36AD3B-038F-4BA4-BB11-51ACF4A22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5" y="3429000"/>
            <a:ext cx="5410786" cy="24339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505645-9254-497A-8ED6-8D7F3B34E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81" y="3409585"/>
            <a:ext cx="5453948" cy="24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6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1A46A7-E16E-40CF-AF4E-A1BE53340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4" y="1028697"/>
            <a:ext cx="5661898" cy="254687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2CDADB9-BF4C-4FD4-A413-1C641029F731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PRODUCTIVOS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0D273A-66A9-4741-AC75-F98F5F486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941753" cy="9417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68D4D6-CE6A-49DA-8BCF-51DE3EB04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37" y="1028697"/>
            <a:ext cx="5661895" cy="25468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113A21-5AB8-47D3-AC2E-B14B85C52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03" y="3879764"/>
            <a:ext cx="5993077" cy="26958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48D5364-C8F0-40F8-AAD5-2972169817E8}"/>
              </a:ext>
            </a:extLst>
          </p:cNvPr>
          <p:cNvSpPr txBox="1"/>
          <p:nvPr/>
        </p:nvSpPr>
        <p:spPr>
          <a:xfrm>
            <a:off x="3365320" y="568450"/>
            <a:ext cx="478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ENTREGA DE 7000 LITROS DE BIOL-AGROAZUAY</a:t>
            </a:r>
          </a:p>
        </p:txBody>
      </p:sp>
    </p:spTree>
    <p:extLst>
      <p:ext uri="{BB962C8B-B14F-4D97-AF65-F5344CB8AC3E}">
        <p14:creationId xmlns:p14="http://schemas.microsoft.com/office/powerpoint/2010/main" val="3655256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3BF2885-D41A-4308-80A3-2528D1567C35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PRODUCTIVOS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B52406-020B-41C4-986D-F6D740027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79" y="1019212"/>
            <a:ext cx="5270707" cy="23709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057D6F-1ADD-4D69-934D-1D3E571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79" y="3747506"/>
            <a:ext cx="5270705" cy="2370906"/>
          </a:xfrm>
          <a:prstGeom prst="rect">
            <a:avLst/>
          </a:prstGeom>
        </p:spPr>
      </p:pic>
      <p:pic>
        <p:nvPicPr>
          <p:cNvPr id="7170" name="Picture 2" descr="No hay ninguna descripción de la foto disponible.">
            <a:extLst>
              <a:ext uri="{FF2B5EF4-FFF2-40B4-BE49-F238E27FC236}">
                <a16:creationId xmlns:a16="http://schemas.microsoft.com/office/drawing/2014/main" id="{CADD0921-23A4-4658-89A2-327612C9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35" y="1019212"/>
            <a:ext cx="4908177" cy="23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hay ninguna descripción de la foto disponible.">
            <a:extLst>
              <a:ext uri="{FF2B5EF4-FFF2-40B4-BE49-F238E27FC236}">
                <a16:creationId xmlns:a16="http://schemas.microsoft.com/office/drawing/2014/main" id="{00DA4F6C-C7B8-499E-8109-11DD0FC4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46" y="3627343"/>
            <a:ext cx="4182036" cy="31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01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80A7B54-3360-4033-95D9-827125E8A38E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PROGRAMAS PRODUCTIVOS</a:t>
            </a:r>
          </a:p>
        </p:txBody>
      </p:sp>
      <p:pic>
        <p:nvPicPr>
          <p:cNvPr id="12290" name="Picture 2" descr="No hay ninguna descripción de la foto disponible.">
            <a:extLst>
              <a:ext uri="{FF2B5EF4-FFF2-40B4-BE49-F238E27FC236}">
                <a16:creationId xmlns:a16="http://schemas.microsoft.com/office/drawing/2014/main" id="{8E46B420-4EAD-40A8-A696-982AA816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6" y="1718823"/>
            <a:ext cx="5553636" cy="370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o hay ninguna descripción de la foto disponible.">
            <a:extLst>
              <a:ext uri="{FF2B5EF4-FFF2-40B4-BE49-F238E27FC236}">
                <a16:creationId xmlns:a16="http://schemas.microsoft.com/office/drawing/2014/main" id="{350E5AC3-BC34-4712-B6F3-28125BE8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8823"/>
            <a:ext cx="5553635" cy="370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7894DE-68FC-4D48-ADE7-243D14553255}"/>
              </a:ext>
            </a:extLst>
          </p:cNvPr>
          <p:cNvSpPr txBox="1"/>
          <p:nvPr/>
        </p:nvSpPr>
        <p:spPr>
          <a:xfrm>
            <a:off x="2973905" y="990654"/>
            <a:ext cx="532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ENTREGA DE ABONO DE POLLO – ALCALDÍA DE PAUTE</a:t>
            </a:r>
          </a:p>
        </p:txBody>
      </p:sp>
    </p:spTree>
    <p:extLst>
      <p:ext uri="{BB962C8B-B14F-4D97-AF65-F5344CB8AC3E}">
        <p14:creationId xmlns:p14="http://schemas.microsoft.com/office/powerpoint/2010/main" val="304536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34374"/>
            <a:ext cx="1936376" cy="15996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34374"/>
            <a:ext cx="1855694" cy="1532966"/>
          </a:xfrm>
          <a:prstGeom prst="rect">
            <a:avLst/>
          </a:prstGeom>
        </p:spPr>
      </p:pic>
      <p:sp>
        <p:nvSpPr>
          <p:cNvPr id="4" name="TextBox 25"/>
          <p:cNvSpPr txBox="1"/>
          <p:nvPr/>
        </p:nvSpPr>
        <p:spPr>
          <a:xfrm>
            <a:off x="629322" y="1494078"/>
            <a:ext cx="10482308" cy="901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83"/>
              </a:lnSpc>
            </a:pPr>
            <a:r>
              <a:rPr lang="en-US" sz="5400" dirty="0">
                <a:solidFill>
                  <a:srgbClr val="022033"/>
                </a:solidFill>
                <a:latin typeface="Berlin Sans FB Demi" panose="020E0802020502020306" pitchFamily="34" charset="0"/>
              </a:rPr>
              <a:t>GASTOS CORRIENTES:</a:t>
            </a:r>
            <a:r>
              <a:rPr lang="en-US" dirty="0"/>
              <a:t> </a:t>
            </a:r>
            <a:r>
              <a:rPr lang="en-US" sz="5400" dirty="0">
                <a:solidFill>
                  <a:srgbClr val="022033"/>
                </a:solidFill>
                <a:latin typeface="Berlin Sans FB Demi" panose="020E0802020502020306" pitchFamily="34" charset="0"/>
              </a:rPr>
              <a:t>73,580.85 </a:t>
            </a:r>
          </a:p>
        </p:txBody>
      </p:sp>
      <p:sp>
        <p:nvSpPr>
          <p:cNvPr id="5" name="TextBox 26"/>
          <p:cNvSpPr txBox="1"/>
          <p:nvPr/>
        </p:nvSpPr>
        <p:spPr>
          <a:xfrm>
            <a:off x="91440" y="2395735"/>
            <a:ext cx="1115568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3933" lvl="1" indent="-451967">
              <a:lnSpc>
                <a:spcPts val="5861"/>
              </a:lnSpc>
              <a:buFont typeface="Arial"/>
              <a:buChar char="•"/>
            </a:pPr>
            <a:r>
              <a:rPr lang="en-US" sz="2400" dirty="0">
                <a:solidFill>
                  <a:srgbClr val="022033"/>
                </a:solidFill>
                <a:latin typeface="Rockwell Extra Bold" panose="02060903040505020403" pitchFamily="18" charset="0"/>
              </a:rPr>
              <a:t> GASTOS EN PERSONAL: 			</a:t>
            </a: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sz="2400" dirty="0" smtClean="0">
                <a:solidFill>
                  <a:srgbClr val="022033"/>
                </a:solidFill>
                <a:latin typeface="Rockwell Extra Bold" panose="02060903040505020403" pitchFamily="18" charset="0"/>
              </a:rPr>
              <a:t>62,904.18  </a:t>
            </a:r>
            <a:endParaRPr lang="en-US" sz="2400" dirty="0">
              <a:solidFill>
                <a:srgbClr val="022033"/>
              </a:solidFill>
              <a:latin typeface="Rockwell Extra Bold" panose="02060903040505020403" pitchFamily="18" charset="0"/>
            </a:endParaRPr>
          </a:p>
          <a:p>
            <a:pPr marL="903933" lvl="1" indent="-451967">
              <a:lnSpc>
                <a:spcPts val="5861"/>
              </a:lnSpc>
              <a:buFont typeface="Arial"/>
              <a:buChar char="•"/>
            </a:pPr>
            <a:r>
              <a:rPr lang="en-US" sz="2400" dirty="0">
                <a:solidFill>
                  <a:srgbClr val="356FF0"/>
                </a:solidFill>
                <a:latin typeface="Rockwell Extra Bold" panose="02060903040505020403" pitchFamily="18" charset="0"/>
              </a:rPr>
              <a:t> BIENES Y SERVICIOS CORRIENTES         </a:t>
            </a:r>
            <a:r>
              <a:rPr lang="en-US" sz="2400" dirty="0">
                <a:solidFill>
                  <a:srgbClr val="022033"/>
                </a:solidFill>
                <a:latin typeface="Rockwell Extra Bold" panose="02060903040505020403" pitchFamily="18" charset="0"/>
              </a:rPr>
              <a:t>3,600.96 </a:t>
            </a:r>
          </a:p>
          <a:p>
            <a:pPr marL="903933" lvl="1" indent="-451967">
              <a:lnSpc>
                <a:spcPts val="5861"/>
              </a:lnSpc>
              <a:buFont typeface="Arial"/>
              <a:buChar char="•"/>
            </a:pPr>
            <a:r>
              <a:rPr lang="en-US" sz="2400" dirty="0">
                <a:solidFill>
                  <a:srgbClr val="022033"/>
                </a:solidFill>
                <a:latin typeface="Rockwell Extra Bold" panose="02060903040505020403" pitchFamily="18" charset="0"/>
              </a:rPr>
              <a:t> OTROS GASTOS CORRIENTES                     1,356.50  </a:t>
            </a:r>
          </a:p>
          <a:p>
            <a:pPr marL="882344" lvl="1" indent="-441172">
              <a:lnSpc>
                <a:spcPts val="5721"/>
              </a:lnSpc>
              <a:buFont typeface="Arial"/>
              <a:buChar char="•"/>
            </a:pPr>
            <a:r>
              <a:rPr lang="en-US" sz="2400" dirty="0">
                <a:solidFill>
                  <a:srgbClr val="022033"/>
                </a:solidFill>
                <a:latin typeface="Rockwell Extra Bold" panose="02060903040505020403" pitchFamily="18" charset="0"/>
              </a:rPr>
              <a:t> </a:t>
            </a:r>
            <a:r>
              <a:rPr lang="en-US" sz="2400" dirty="0">
                <a:solidFill>
                  <a:srgbClr val="356FF0"/>
                </a:solidFill>
                <a:latin typeface="Rockwell Extra Bold" panose="02060903040505020403" pitchFamily="18" charset="0"/>
              </a:rPr>
              <a:t> TRANSFERENCIAS Y DONACIONES          </a:t>
            </a:r>
            <a:r>
              <a:rPr lang="en-US" sz="2400" dirty="0">
                <a:solidFill>
                  <a:srgbClr val="022033"/>
                </a:solidFill>
                <a:latin typeface="Rockwell Extra Bold" panose="02060903040505020403" pitchFamily="18" charset="0"/>
              </a:rPr>
              <a:t>5,719.21</a:t>
            </a:r>
            <a:r>
              <a:rPr lang="en-US" dirty="0"/>
              <a:t> </a:t>
            </a:r>
            <a:endParaRPr lang="en-US" sz="1700" dirty="0">
              <a:solidFill>
                <a:srgbClr val="356FF0"/>
              </a:solidFill>
              <a:latin typeface="Open Sans 1 Bold"/>
            </a:endParaRPr>
          </a:p>
        </p:txBody>
      </p:sp>
    </p:spTree>
    <p:extLst>
      <p:ext uri="{BB962C8B-B14F-4D97-AF65-F5344CB8AC3E}">
        <p14:creationId xmlns:p14="http://schemas.microsoft.com/office/powerpoint/2010/main" val="823173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GESTIÓN MATERIALES PÉTREOS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099148" cy="1099148"/>
          </a:xfrm>
          <a:prstGeom prst="rect">
            <a:avLst/>
          </a:prstGeom>
        </p:spPr>
      </p:pic>
      <p:pic>
        <p:nvPicPr>
          <p:cNvPr id="12290" name="Picture 2" descr="No hay ninguna descripción de la foto disponible.">
            <a:extLst>
              <a:ext uri="{FF2B5EF4-FFF2-40B4-BE49-F238E27FC236}">
                <a16:creationId xmlns:a16="http://schemas.microsoft.com/office/drawing/2014/main" id="{624804FD-4AB3-46BF-93FD-557FC537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1" y="881227"/>
            <a:ext cx="5446058" cy="24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4EEFAE-38CA-43BD-B8FF-6F56C141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1" y="3595617"/>
            <a:ext cx="5446059" cy="24497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8B0A1D8-3628-4690-B87C-34FD3E378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72" y="3595617"/>
            <a:ext cx="5446058" cy="24497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923BBA-767A-4093-9E27-C24ED78E6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72" y="879925"/>
            <a:ext cx="5446058" cy="24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2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hay ninguna descripción de la foto disponible.">
            <a:extLst>
              <a:ext uri="{FF2B5EF4-FFF2-40B4-BE49-F238E27FC236}">
                <a16:creationId xmlns:a16="http://schemas.microsoft.com/office/drawing/2014/main" id="{321F874C-BE6A-423B-B486-EE145287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9" y="887506"/>
            <a:ext cx="4868706" cy="21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237915-2C59-458B-A788-6622FD05D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30"/>
            <a:ext cx="1010449" cy="10104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0F24C41-7194-4666-8076-97FA843C42A2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MINGAS COMUNITARIAS</a:t>
            </a:r>
          </a:p>
        </p:txBody>
      </p:sp>
      <p:pic>
        <p:nvPicPr>
          <p:cNvPr id="8196" name="Picture 4" descr="No hay ninguna descripción de la foto disponible.">
            <a:extLst>
              <a:ext uri="{FF2B5EF4-FFF2-40B4-BE49-F238E27FC236}">
                <a16:creationId xmlns:a16="http://schemas.microsoft.com/office/drawing/2014/main" id="{E4B21B6A-8697-4421-B5A5-3424BBE59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0"/>
          <a:stretch/>
        </p:blipFill>
        <p:spPr bwMode="auto">
          <a:xfrm>
            <a:off x="618792" y="3335628"/>
            <a:ext cx="2055480" cy="32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F4F4E4-85CE-4333-92B4-DAC5C2E27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46" y="887506"/>
            <a:ext cx="4869169" cy="21902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1150EF-97E9-438F-A2E5-CEA90D156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28" y="3335627"/>
            <a:ext cx="6409765" cy="28832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0A4C33-AF40-42C0-B9E2-4BF59BF9EB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r="12391"/>
          <a:stretch/>
        </p:blipFill>
        <p:spPr>
          <a:xfrm rot="5400000">
            <a:off x="9100984" y="3788793"/>
            <a:ext cx="3243863" cy="23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6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186F92-99E8-4EB2-8A51-53AF7A84B5C0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LEGALIZACIÓN DE PREDIOS</a:t>
            </a:r>
          </a:p>
        </p:txBody>
      </p:sp>
      <p:pic>
        <p:nvPicPr>
          <p:cNvPr id="10242" name="Picture 2" descr="No hay ninguna descripción de la foto disponible.">
            <a:extLst>
              <a:ext uri="{FF2B5EF4-FFF2-40B4-BE49-F238E27FC236}">
                <a16:creationId xmlns:a16="http://schemas.microsoft.com/office/drawing/2014/main" id="{E625551B-609A-47BE-8A08-831E9070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0" y="2027866"/>
            <a:ext cx="5508270" cy="36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846FB2-8046-4F7E-A9A3-E0771AD628E0}"/>
              </a:ext>
            </a:extLst>
          </p:cNvPr>
          <p:cNvSpPr txBox="1"/>
          <p:nvPr/>
        </p:nvSpPr>
        <p:spPr>
          <a:xfrm>
            <a:off x="727626" y="1159087"/>
            <a:ext cx="1048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ESCRITURAS DEL CEMENTERIO PARROQUIAL, EDIFICIO DEL GAD PARROQUIAL, CANCHA Y PARQUE DEL CENTRO PARROQUIAL</a:t>
            </a:r>
          </a:p>
        </p:txBody>
      </p:sp>
      <p:pic>
        <p:nvPicPr>
          <p:cNvPr id="10244" name="Picture 4" descr="No hay ninguna descripción de la foto disponible.">
            <a:extLst>
              <a:ext uri="{FF2B5EF4-FFF2-40B4-BE49-F238E27FC236}">
                <a16:creationId xmlns:a16="http://schemas.microsoft.com/office/drawing/2014/main" id="{729BEF57-F377-4771-8B12-47776FF9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4" y="2007693"/>
            <a:ext cx="5508271" cy="36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55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17E2F5-0B0D-4626-8A17-03C0C3335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6" y="1076821"/>
            <a:ext cx="5229076" cy="23521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BEAA5B-784B-4B01-826C-66BC83E9F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449" cy="101044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88A0271-9E15-49E0-81B8-0FBA72D379E5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LEGALIZACIÓN DE PREDIOS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DDD998-9EA2-415D-9A27-15822031D66E}"/>
              </a:ext>
            </a:extLst>
          </p:cNvPr>
          <p:cNvSpPr txBox="1"/>
          <p:nvPr/>
        </p:nvSpPr>
        <p:spPr>
          <a:xfrm>
            <a:off x="6992471" y="1464380"/>
            <a:ext cx="3818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CONAGOPARE AZUAY NOS AYUDA CON LA ELABORACIÓN DEL PROYECTO PARA LA CONSTRUCCIÓN DE UN VIVERO AGROFORESTAL </a:t>
            </a:r>
            <a:endParaRPr lang="es-EC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8B0278-9156-4300-B1E2-C81ED9BED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6" y="3792071"/>
            <a:ext cx="5229076" cy="23521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A4FF48D-E7A4-4391-B237-00FB526988E2}"/>
              </a:ext>
            </a:extLst>
          </p:cNvPr>
          <p:cNvSpPr txBox="1"/>
          <p:nvPr/>
        </p:nvSpPr>
        <p:spPr>
          <a:xfrm>
            <a:off x="6992471" y="4212061"/>
            <a:ext cx="381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COMODATO A NOMBRE DEL GAD PARROQUIAL PARA 20 AÑOS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7654579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CB1E47-250E-48F2-9825-E132D5C3E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5849"/>
            <a:ext cx="5378548" cy="241941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EBF518C-FFEE-46B7-831D-DDFF1DE80DC7}"/>
              </a:ext>
            </a:extLst>
          </p:cNvPr>
          <p:cNvSpPr/>
          <p:nvPr/>
        </p:nvSpPr>
        <p:spPr>
          <a:xfrm>
            <a:off x="1446262" y="90798"/>
            <a:ext cx="8857799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ESTUDIOS REALIZADOS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4E9FB7-FD06-4FFA-BC27-270FD47E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" y="1509402"/>
            <a:ext cx="4574286" cy="5257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600E938-909F-4DDD-B2C2-53015257D7D0}"/>
              </a:ext>
            </a:extLst>
          </p:cNvPr>
          <p:cNvSpPr/>
          <p:nvPr/>
        </p:nvSpPr>
        <p:spPr>
          <a:xfrm>
            <a:off x="1081857" y="798352"/>
            <a:ext cx="10028286" cy="523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ESTUDIOS DE INGENIERÍA PARA EL MEJORAMIENTO VIAL DEL TRAMO JOSEFINA-PASTOPAMBA-LA RAMADA  $20.250,00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47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cias Text Stock Illustrations – 582 Gracias Text Stock Illustrations, 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89" y="1269799"/>
            <a:ext cx="6647173" cy="33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1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5"/>
          <p:cNvSpPr txBox="1"/>
          <p:nvPr/>
        </p:nvSpPr>
        <p:spPr>
          <a:xfrm>
            <a:off x="1731213" y="204055"/>
            <a:ext cx="8347166" cy="85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83"/>
              </a:lnSpc>
            </a:pP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GASTOS CORRIENTES: 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73,580.85</a:t>
            </a:r>
            <a:r>
              <a:rPr lang="en-US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el Fat One"/>
              </a:rPr>
              <a:t>    </a:t>
            </a:r>
            <a:endParaRPr lang="en-US" sz="3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el Fat On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34374"/>
            <a:ext cx="1855694" cy="1532966"/>
          </a:xfrm>
          <a:prstGeom prst="rect">
            <a:avLst/>
          </a:prstGeom>
        </p:spPr>
      </p:pic>
      <p:sp>
        <p:nvSpPr>
          <p:cNvPr id="5" name="TextBox 26"/>
          <p:cNvSpPr txBox="1"/>
          <p:nvPr/>
        </p:nvSpPr>
        <p:spPr>
          <a:xfrm>
            <a:off x="1690872" y="1204329"/>
            <a:ext cx="8694100" cy="7258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1 Bold"/>
              </a:rPr>
              <a:t> </a:t>
            </a:r>
            <a:r>
              <a:rPr lang="en-US" sz="24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GASTOS EN PERSONAL 		     62,940.10</a:t>
            </a:r>
            <a:r>
              <a:rPr lang="en-US" sz="2400" dirty="0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en-US" sz="2400" dirty="0" err="1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Presidente</a:t>
            </a:r>
            <a:r>
              <a:rPr lang="en-US" sz="2400" dirty="0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(1187.50 )	              45,529.08    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en-US" sz="2400" dirty="0" err="1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Vocales</a:t>
            </a:r>
            <a:r>
              <a:rPr lang="en-US" sz="2400" dirty="0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(475.00)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8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2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lang="en-US" sz="2400" dirty="0" err="1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Secretario</a:t>
            </a:r>
            <a:r>
              <a:rPr lang="en-US" sz="2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(733)     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Décimos</a:t>
            </a:r>
            <a:r>
              <a:rPr lang="en-US" sz="2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6,640.50</a:t>
            </a:r>
            <a:r>
              <a:rPr lang="en-US" sz="2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Subrogación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				                2,612.50  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Aporte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Patronal                          4,699.02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22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4C7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Fondo</a:t>
            </a:r>
            <a:r>
              <a:rPr lang="en-US" sz="2400" dirty="0">
                <a:solidFill>
                  <a:srgbClr val="4C7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solidFill>
                  <a:srgbClr val="4C7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Reserva</a:t>
            </a:r>
            <a:r>
              <a:rPr lang="en-US" dirty="0"/>
              <a:t>                                    </a:t>
            </a:r>
            <a:r>
              <a:rPr lang="en-US" sz="2400" dirty="0">
                <a:solidFill>
                  <a:srgbClr val="4C7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3,423.08</a:t>
            </a:r>
            <a:r>
              <a:rPr lang="en-US" dirty="0"/>
              <a:t> </a:t>
            </a:r>
            <a:endParaRPr lang="en-US" sz="2400" dirty="0">
              <a:solidFill>
                <a:srgbClr val="4C7A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Compensación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por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		             00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Vacaciones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no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Gozadas</a:t>
            </a:r>
            <a:endParaRPr lang="en-US" sz="2000" dirty="0">
              <a:solidFill>
                <a:srgbClr val="022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>
              <a:lnSpc>
                <a:spcPts val="4753"/>
              </a:lnSpc>
            </a:pPr>
            <a:r>
              <a:rPr lang="en-US" sz="1200" dirty="0">
                <a:solidFill>
                  <a:srgbClr val="022033"/>
                </a:solidFill>
                <a:latin typeface="Open Sans 1 Bold"/>
              </a:rPr>
              <a:t> </a:t>
            </a:r>
          </a:p>
          <a:p>
            <a:pPr algn="l">
              <a:lnSpc>
                <a:spcPts val="4753"/>
              </a:lnSpc>
            </a:pPr>
            <a:endParaRPr lang="en-US" sz="1200" dirty="0">
              <a:solidFill>
                <a:srgbClr val="022033"/>
              </a:solidFill>
              <a:latin typeface="Open Sans 1 Bold"/>
            </a:endParaRPr>
          </a:p>
          <a:p>
            <a:pPr algn="l">
              <a:lnSpc>
                <a:spcPts val="3845"/>
              </a:lnSpc>
            </a:pPr>
            <a:endParaRPr lang="en-US" sz="1200" dirty="0">
              <a:solidFill>
                <a:srgbClr val="022033"/>
              </a:solidFill>
              <a:latin typeface="Open Sans 1 Bold"/>
            </a:endParaRPr>
          </a:p>
        </p:txBody>
      </p:sp>
    </p:spTree>
    <p:extLst>
      <p:ext uri="{BB962C8B-B14F-4D97-AF65-F5344CB8AC3E}">
        <p14:creationId xmlns:p14="http://schemas.microsoft.com/office/powerpoint/2010/main" val="187208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" b="10434"/>
          <a:stretch/>
        </p:blipFill>
        <p:spPr>
          <a:xfrm>
            <a:off x="0" y="0"/>
            <a:ext cx="1855694" cy="1532966"/>
          </a:xfrm>
          <a:prstGeom prst="rect">
            <a:avLst/>
          </a:prstGeom>
        </p:spPr>
      </p:pic>
      <p:sp>
        <p:nvSpPr>
          <p:cNvPr id="5" name="TextBox 26"/>
          <p:cNvSpPr txBox="1"/>
          <p:nvPr/>
        </p:nvSpPr>
        <p:spPr>
          <a:xfrm>
            <a:off x="1855694" y="800857"/>
            <a:ext cx="9749118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581" lvl="1"/>
            <a:r>
              <a:rPr lang="en-US" sz="2400" u="sng" dirty="0">
                <a:solidFill>
                  <a:srgbClr val="FF0000"/>
                </a:solidFill>
                <a:latin typeface="Arial Black" panose="020B0A04020102020204" pitchFamily="34" charset="0"/>
              </a:rPr>
              <a:t>BIENES Y SERVICIOS DE CONSUMO     3,600.96 </a:t>
            </a:r>
          </a:p>
          <a:p>
            <a:pPr marL="791161" lvl="1" indent="-395580">
              <a:buFont typeface="Arial"/>
              <a:buChar char="•"/>
            </a:pPr>
            <a:endParaRPr lang="en-US" sz="2000" dirty="0">
              <a:solidFill>
                <a:srgbClr val="022033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rgbClr val="4C7AA5"/>
                </a:solidFill>
                <a:latin typeface="Arial Black" panose="020B0A04020102020204" pitchFamily="34" charset="0"/>
              </a:rPr>
              <a:t>       </a:t>
            </a:r>
            <a:r>
              <a:rPr lang="en-US" sz="2000" u="sng" dirty="0" smtClean="0">
                <a:solidFill>
                  <a:srgbClr val="4C7AA5"/>
                </a:solidFill>
                <a:latin typeface="Arial Black" panose="020B0A04020102020204" pitchFamily="34" charset="0"/>
              </a:rPr>
              <a:t> </a:t>
            </a:r>
            <a:r>
              <a:rPr lang="en-US" sz="2000" u="sng" dirty="0" err="1" smtClean="0">
                <a:solidFill>
                  <a:srgbClr val="4C7AA5"/>
                </a:solidFill>
                <a:latin typeface="Arial Black" panose="020B0A04020102020204" pitchFamily="34" charset="0"/>
              </a:rPr>
              <a:t>Servicios</a:t>
            </a:r>
            <a:r>
              <a:rPr lang="en-US" sz="2000" u="sng" dirty="0" smtClean="0">
                <a:solidFill>
                  <a:srgbClr val="4C7AA5"/>
                </a:solidFill>
                <a:latin typeface="Arial Black" panose="020B0A04020102020204" pitchFamily="34" charset="0"/>
              </a:rPr>
              <a:t> </a:t>
            </a:r>
            <a:r>
              <a:rPr lang="en-US" sz="2000" u="sng" dirty="0" err="1">
                <a:solidFill>
                  <a:srgbClr val="4C7AA5"/>
                </a:solidFill>
                <a:latin typeface="Arial Black" panose="020B0A04020102020204" pitchFamily="34" charset="0"/>
              </a:rPr>
              <a:t>Básicos</a:t>
            </a:r>
            <a:r>
              <a:rPr lang="en-US" sz="2000" u="sng" dirty="0">
                <a:solidFill>
                  <a:srgbClr val="4C7AA5"/>
                </a:solidFill>
                <a:latin typeface="Arial Black" panose="020B0A04020102020204" pitchFamily="34" charset="0"/>
              </a:rPr>
              <a:t> 		</a:t>
            </a:r>
            <a:r>
              <a:rPr lang="en-US" sz="2000" u="sng" dirty="0" smtClean="0">
                <a:solidFill>
                  <a:srgbClr val="4C7AA5"/>
                </a:solidFill>
                <a:latin typeface="Arial Black" panose="020B0A04020102020204" pitchFamily="34" charset="0"/>
              </a:rPr>
              <a:t>               </a:t>
            </a:r>
            <a:r>
              <a:rPr lang="en-US" sz="2000" u="sng" dirty="0">
                <a:solidFill>
                  <a:srgbClr val="4C7AA5"/>
                </a:solidFill>
                <a:latin typeface="Arial Black" panose="020B0A04020102020204" pitchFamily="34" charset="0"/>
              </a:rPr>
              <a:t>	                   1,203.89    </a:t>
            </a:r>
          </a:p>
          <a:p>
            <a:r>
              <a:rPr lang="en-US" sz="2000" dirty="0">
                <a:solidFill>
                  <a:srgbClr val="022033"/>
                </a:solidFill>
                <a:latin typeface="Arial Black" panose="020B0A04020102020204" pitchFamily="34" charset="0"/>
              </a:rPr>
              <a:t>                  </a:t>
            </a:r>
            <a:r>
              <a:rPr lang="en-US" sz="1600" dirty="0">
                <a:solidFill>
                  <a:srgbClr val="022033"/>
                </a:solidFill>
                <a:latin typeface="Arial Black" panose="020B0A04020102020204" pitchFamily="34" charset="0"/>
              </a:rPr>
              <a:t>Agua Potable                           </a:t>
            </a:r>
            <a:r>
              <a:rPr lang="en-US" dirty="0"/>
              <a:t>364.93</a:t>
            </a:r>
            <a:r>
              <a:rPr lang="en-US" sz="1400" b="1" dirty="0"/>
              <a:t> </a:t>
            </a:r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                      </a:t>
            </a:r>
            <a:r>
              <a:rPr lang="en-US" sz="1600" b="1" dirty="0" err="1">
                <a:solidFill>
                  <a:srgbClr val="022033"/>
                </a:solidFill>
                <a:latin typeface="Arial Black" panose="020B0A04020102020204" pitchFamily="34" charset="0"/>
              </a:rPr>
              <a:t>Energía</a:t>
            </a:r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</a:t>
            </a:r>
            <a:r>
              <a:rPr lang="en-US" sz="1600" b="1" dirty="0" err="1">
                <a:solidFill>
                  <a:srgbClr val="022033"/>
                </a:solidFill>
                <a:latin typeface="Arial Black" panose="020B0A04020102020204" pitchFamily="34" charset="0"/>
              </a:rPr>
              <a:t>Eléctrica</a:t>
            </a:r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                   </a:t>
            </a:r>
            <a:r>
              <a:rPr lang="en-US" dirty="0"/>
              <a:t>292.10 </a:t>
            </a:r>
            <a:endParaRPr lang="en-US" sz="1600" b="1" dirty="0">
              <a:solidFill>
                <a:srgbClr val="022033"/>
              </a:solidFill>
              <a:latin typeface="Arial Black" panose="020B0A04020102020204" pitchFamily="34" charset="0"/>
            </a:endParaRPr>
          </a:p>
          <a:p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                      </a:t>
            </a:r>
            <a:r>
              <a:rPr lang="en-US" sz="1600" b="1" dirty="0" err="1">
                <a:solidFill>
                  <a:srgbClr val="022033"/>
                </a:solidFill>
                <a:latin typeface="Arial Black" panose="020B0A04020102020204" pitchFamily="34" charset="0"/>
              </a:rPr>
              <a:t>Telecomunicaciones</a:t>
            </a:r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              </a:t>
            </a:r>
            <a:r>
              <a:rPr lang="en-US" dirty="0"/>
              <a:t>546.86</a:t>
            </a:r>
            <a:r>
              <a:rPr lang="en-US" sz="1400" b="1" dirty="0"/>
              <a:t> </a:t>
            </a:r>
            <a:r>
              <a:rPr lang="en-US" sz="1600" b="1" dirty="0">
                <a:solidFill>
                  <a:srgbClr val="022033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022033"/>
                </a:solidFill>
                <a:latin typeface="Arial Black" panose="020B0A04020102020204" pitchFamily="34" charset="0"/>
              </a:rPr>
              <a:t>         </a:t>
            </a:r>
            <a:endParaRPr lang="en-US" sz="2000" dirty="0">
              <a:solidFill>
                <a:srgbClr val="4C7AA5"/>
              </a:solidFill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022033"/>
                </a:solidFill>
                <a:latin typeface="Arial Black" panose="020B0A04020102020204" pitchFamily="34" charset="0"/>
              </a:rPr>
              <a:t>        </a:t>
            </a:r>
            <a:r>
              <a:rPr lang="en-US" sz="2000" u="sng" dirty="0">
                <a:solidFill>
                  <a:srgbClr val="022033"/>
                </a:solidFill>
                <a:latin typeface="Arial Black" panose="020B0A04020102020204" pitchFamily="34" charset="0"/>
              </a:rPr>
              <a:t> </a:t>
            </a:r>
            <a:r>
              <a:rPr lang="en-US" sz="2000" u="sng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Gastos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u="sng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en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u="sng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Informática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 </a:t>
            </a:r>
            <a:r>
              <a:rPr lang="en-US" dirty="0"/>
              <a:t>780.00</a:t>
            </a:r>
            <a:r>
              <a:rPr lang="en-US" sz="2000" dirty="0">
                <a:solidFill>
                  <a:srgbClr val="022033"/>
                </a:solidFill>
                <a:latin typeface="Arial Black" panose="020B0A04020102020204" pitchFamily="34" charset="0"/>
              </a:rPr>
              <a:t>  </a:t>
            </a:r>
          </a:p>
          <a:p>
            <a:r>
              <a:rPr lang="en-US" sz="2000" dirty="0">
                <a:solidFill>
                  <a:srgbClr val="022033"/>
                </a:solidFill>
                <a:latin typeface="Arial Black" panose="020B0A04020102020204" pitchFamily="34" charset="0"/>
              </a:rPr>
              <a:t>                             </a:t>
            </a:r>
          </a:p>
          <a:p>
            <a:r>
              <a:rPr lang="en-US" sz="2000" dirty="0">
                <a:solidFill>
                  <a:srgbClr val="022033"/>
                </a:solidFill>
                <a:latin typeface="Arial Black" panose="020B0A04020102020204" pitchFamily="34" charset="0"/>
              </a:rPr>
              <a:t>         </a:t>
            </a:r>
            <a:r>
              <a:rPr lang="en-US" sz="2000" u="sng" dirty="0">
                <a:solidFill>
                  <a:srgbClr val="4C7AA5"/>
                </a:solidFill>
                <a:latin typeface="Arial Black" panose="020B0A04020102020204" pitchFamily="34" charset="0"/>
              </a:rPr>
              <a:t> </a:t>
            </a:r>
            <a:r>
              <a:rPr lang="en-US" sz="2000" u="sng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Materiales</a:t>
            </a:r>
            <a:r>
              <a:rPr lang="en-US" sz="2000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de </a:t>
            </a:r>
            <a:r>
              <a:rPr lang="en-US" sz="2000" u="sng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Oficina</a:t>
            </a:r>
            <a:r>
              <a:rPr lang="en-US" sz="2000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</a:t>
            </a:r>
            <a:r>
              <a:rPr lang="en-US" sz="2000" u="sng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impresión</a:t>
            </a:r>
            <a:r>
              <a:rPr lang="en-US" sz="2000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y </a:t>
            </a:r>
            <a:r>
              <a:rPr lang="en-US" sz="2000" u="sng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aseo</a:t>
            </a:r>
            <a:r>
              <a:rPr lang="en-US" sz="2000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         </a:t>
            </a:r>
            <a:r>
              <a:rPr lang="en-US" dirty="0"/>
              <a:t>100.20</a:t>
            </a:r>
            <a:r>
              <a:rPr lang="en-US" sz="2000" u="sng" dirty="0">
                <a:solidFill>
                  <a:srgbClr val="4C7AA5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4C7AA5"/>
                </a:solidFill>
                <a:latin typeface="Arial Black" panose="020B0A04020102020204" pitchFamily="34" charset="0"/>
              </a:rPr>
              <a:t>   </a:t>
            </a:r>
            <a:endParaRPr lang="en-US" sz="20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</a:t>
            </a:r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Combustible</a:t>
            </a:r>
            <a:r>
              <a:rPr lang="en-US" u="sng" dirty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756.47                                                   </a:t>
            </a:r>
            <a:r>
              <a:rPr lang="en-US" dirty="0"/>
              <a:t> </a:t>
            </a:r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                  </a:t>
            </a:r>
          </a:p>
          <a:p>
            <a:endParaRPr lang="en-US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4C7AA5"/>
                </a:solidFill>
                <a:latin typeface="Arial Black" panose="020B0A04020102020204" pitchFamily="34" charset="0"/>
              </a:rPr>
              <a:t>          </a:t>
            </a:r>
            <a:r>
              <a:rPr lang="en-US" sz="2000" u="sng" dirty="0" err="1">
                <a:solidFill>
                  <a:srgbClr val="4C7AA5"/>
                </a:solidFill>
                <a:latin typeface="Arial Black" panose="020B0A04020102020204" pitchFamily="34" charset="0"/>
              </a:rPr>
              <a:t>Repuestos</a:t>
            </a:r>
            <a:r>
              <a:rPr lang="en-US" sz="2000" u="sng" dirty="0">
                <a:solidFill>
                  <a:srgbClr val="4C7AA5"/>
                </a:solidFill>
                <a:latin typeface="Arial Black" panose="020B0A04020102020204" pitchFamily="34" charset="0"/>
              </a:rPr>
              <a:t> y </a:t>
            </a:r>
            <a:r>
              <a:rPr lang="en-US" sz="2000" u="sng" dirty="0" err="1">
                <a:solidFill>
                  <a:srgbClr val="4C7AA5"/>
                </a:solidFill>
                <a:latin typeface="Arial Black" panose="020B0A04020102020204" pitchFamily="34" charset="0"/>
              </a:rPr>
              <a:t>Accesorios</a:t>
            </a:r>
            <a:r>
              <a:rPr lang="en-US" sz="2000" u="sng" dirty="0">
                <a:solidFill>
                  <a:srgbClr val="4C7AA5"/>
                </a:solidFill>
                <a:latin typeface="Arial Black" panose="020B0A04020102020204" pitchFamily="34" charset="0"/>
              </a:rPr>
              <a:t>                                      </a:t>
            </a:r>
            <a:r>
              <a:rPr lang="en-US" dirty="0"/>
              <a:t>760.40 </a:t>
            </a:r>
            <a:endParaRPr lang="en-US" sz="2000" u="sng" dirty="0">
              <a:solidFill>
                <a:srgbClr val="4C7AA5"/>
              </a:solidFill>
              <a:latin typeface="Arial Black" panose="020B0A04020102020204" pitchFamily="34" charset="0"/>
            </a:endParaRPr>
          </a:p>
          <a:p>
            <a:endParaRPr lang="en-US" u="sng" dirty="0"/>
          </a:p>
          <a:p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OTROS GASTOS CORRIENTES</a:t>
            </a:r>
            <a:r>
              <a:rPr lang="en-US" u="sng" dirty="0">
                <a:solidFill>
                  <a:srgbClr val="FF0000"/>
                </a:solidFill>
              </a:rPr>
              <a:t>                                           </a:t>
            </a:r>
            <a:r>
              <a:rPr lang="en-US" sz="2000" u="sng" dirty="0">
                <a:solidFill>
                  <a:srgbClr val="FF0000"/>
                </a:solidFill>
                <a:latin typeface="Arial Black" panose="020B0A04020102020204" pitchFamily="34" charset="0"/>
              </a:rPr>
              <a:t>1,356.50</a:t>
            </a:r>
          </a:p>
          <a:p>
            <a:r>
              <a:rPr lang="en-US" sz="2000" u="sng" dirty="0">
                <a:latin typeface="Arial Black" panose="020B0A04020102020204" pitchFamily="34" charset="0"/>
              </a:rPr>
              <a:t> 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u="sng" dirty="0">
                <a:latin typeface="Arial Black" panose="020B0A04020102020204" pitchFamily="34" charset="0"/>
              </a:rPr>
              <a:t>TRANSFERENCIAS Y DONACIONES CORRIENTES </a:t>
            </a:r>
            <a:r>
              <a:rPr lang="en-US" sz="2000" u="sng" dirty="0" smtClean="0">
                <a:latin typeface="Arial Black" panose="020B0A04020102020204" pitchFamily="34" charset="0"/>
              </a:rPr>
              <a:t>5,719.21 </a:t>
            </a:r>
            <a:endParaRPr lang="en-US" sz="2000" u="sng" dirty="0">
              <a:latin typeface="Arial Black" panose="020B0A04020102020204" pitchFamily="34" charset="0"/>
            </a:endParaRPr>
          </a:p>
          <a:p>
            <a:pPr algn="l"/>
            <a:endParaRPr lang="en-US" sz="20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l"/>
            <a:endParaRPr lang="en-US" sz="2000" dirty="0">
              <a:solidFill>
                <a:srgbClr val="02203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5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/>
          <p:cNvSpPr txBox="1"/>
          <p:nvPr/>
        </p:nvSpPr>
        <p:spPr>
          <a:xfrm>
            <a:off x="2508838" y="1150771"/>
            <a:ext cx="710542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4C7AA5"/>
                </a:solidFill>
                <a:latin typeface="Bagel Fat One"/>
              </a:rPr>
              <a:t> </a:t>
            </a:r>
            <a:r>
              <a:rPr lang="en-US" sz="4000" dirty="0">
                <a:solidFill>
                  <a:srgbClr val="4C7AA5"/>
                </a:solidFill>
                <a:latin typeface="Rockwell Extra Bold" panose="02060903040505020403" pitchFamily="18" charset="0"/>
              </a:rPr>
              <a:t>GASTOS DE INVERSION</a:t>
            </a:r>
          </a:p>
          <a:p>
            <a:pPr algn="ctr"/>
            <a:r>
              <a:rPr lang="en-US" sz="4000" dirty="0">
                <a:solidFill>
                  <a:srgbClr val="4C7AA5"/>
                </a:solidFill>
                <a:latin typeface="Rockwell Extra Bold" panose="02060903040505020403" pitchFamily="18" charset="0"/>
              </a:rPr>
              <a:t>110,544.78</a:t>
            </a:r>
            <a:r>
              <a:rPr lang="en-US" dirty="0"/>
              <a:t> </a:t>
            </a:r>
            <a:r>
              <a:rPr lang="en-US" sz="4000" dirty="0">
                <a:solidFill>
                  <a:srgbClr val="4C7AA5"/>
                </a:solidFill>
                <a:latin typeface="Rockwell Extra Bold" panose="02060903040505020403" pitchFamily="18" charset="0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5694" cy="1855694"/>
          </a:xfrm>
          <a:prstGeom prst="rect">
            <a:avLst/>
          </a:prstGeom>
        </p:spPr>
      </p:pic>
      <p:sp>
        <p:nvSpPr>
          <p:cNvPr id="5" name="TextBox 26"/>
          <p:cNvSpPr txBox="1"/>
          <p:nvPr/>
        </p:nvSpPr>
        <p:spPr>
          <a:xfrm>
            <a:off x="1451511" y="1944535"/>
            <a:ext cx="10357309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1966" lvl="1">
              <a:lnSpc>
                <a:spcPts val="5861"/>
              </a:lnSpc>
            </a:pPr>
            <a:endParaRPr lang="en-US" sz="4000" dirty="0">
              <a:solidFill>
                <a:srgbClr val="4C7AA5"/>
              </a:solidFill>
              <a:latin typeface="Rockwell Extra Bold" panose="02060903040505020403" pitchFamily="18" charset="0"/>
            </a:endParaRPr>
          </a:p>
          <a:p>
            <a:pPr marL="903933" lvl="1" indent="-451967">
              <a:lnSpc>
                <a:spcPts val="5861"/>
              </a:lnSpc>
              <a:buFont typeface="Arial"/>
              <a:buChar char="•"/>
            </a:pPr>
            <a:endParaRPr lang="en-US" sz="3200" dirty="0">
              <a:solidFill>
                <a:schemeClr val="tx2"/>
              </a:solidFill>
              <a:latin typeface="Rockwell Extra Bold" panose="02060903040505020403" pitchFamily="18" charset="0"/>
            </a:endParaRPr>
          </a:p>
          <a:p>
            <a:pPr marL="903933" lvl="1" indent="-451967">
              <a:lnSpc>
                <a:spcPts val="5861"/>
              </a:lnSpc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  <a:latin typeface="Rockwell Extra Bold" panose="02060903040505020403" pitchFamily="18" charset="0"/>
              </a:rPr>
              <a:t>PROYECTOS DE INVERSION </a:t>
            </a:r>
          </a:p>
        </p:txBody>
      </p:sp>
      <p:sp>
        <p:nvSpPr>
          <p:cNvPr id="6" name="Flecha abajo 5"/>
          <p:cNvSpPr/>
          <p:nvPr/>
        </p:nvSpPr>
        <p:spPr>
          <a:xfrm>
            <a:off x="5572075" y="4768241"/>
            <a:ext cx="1162595" cy="1572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22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32427" y="204572"/>
            <a:ext cx="8577302" cy="144655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PROYECTO DE FORTALECIMIENTO CULTURAL DE LA PARROQUIA</a:t>
            </a:r>
            <a:endParaRPr lang="en-US" b="1" dirty="0">
              <a:latin typeface="Rockwell Extra Bold" panose="02060903040505020403" pitchFamily="18" charset="0"/>
            </a:endParaRPr>
          </a:p>
          <a:p>
            <a:pPr algn="ctr"/>
            <a:r>
              <a:rPr lang="en-US" sz="3200" b="1" dirty="0">
                <a:latin typeface="Rockwell Extra Bold" panose="02060903040505020403" pitchFamily="18" charset="0"/>
              </a:rPr>
              <a:t>$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19,748.58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5694" cy="1855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94B847-DFB1-4653-8264-0E214576E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8" y="1687317"/>
            <a:ext cx="5700319" cy="25641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002094-95FD-4F63-931F-4CB0C8CD4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74" y="1687317"/>
            <a:ext cx="5700315" cy="25641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2A44ED-79C7-4119-B704-7639DA4F87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0" y="4293843"/>
            <a:ext cx="5700317" cy="25641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EA68D9B-3129-46DA-AFC1-AE7A924203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74" y="4293843"/>
            <a:ext cx="5700318" cy="25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0723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3124</TotalTime>
  <Words>675</Words>
  <Application>Microsoft Office PowerPoint</Application>
  <PresentationFormat>Panorámica</PresentationFormat>
  <Paragraphs>132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7" baseType="lpstr">
      <vt:lpstr>Amiri Bold Italics</vt:lpstr>
      <vt:lpstr>Amiri Italics</vt:lpstr>
      <vt:lpstr>Arial</vt:lpstr>
      <vt:lpstr>Arial Black</vt:lpstr>
      <vt:lpstr>Bagel Fat One</vt:lpstr>
      <vt:lpstr>Berlin Sans FB Demi</vt:lpstr>
      <vt:lpstr>Eras Bold ITC</vt:lpstr>
      <vt:lpstr>Open Sans 1 Bold</vt:lpstr>
      <vt:lpstr>Rockwell Extra Bold</vt:lpstr>
      <vt:lpstr>Tw Cen MT</vt:lpstr>
      <vt:lpstr>Wingdings</vt:lpstr>
      <vt:lpstr>Gota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Angelica</dc:creator>
  <cp:lastModifiedBy>Angelica</cp:lastModifiedBy>
  <cp:revision>177</cp:revision>
  <dcterms:created xsi:type="dcterms:W3CDTF">2025-06-23T15:31:22Z</dcterms:created>
  <dcterms:modified xsi:type="dcterms:W3CDTF">2026-05-21T15:14:20Z</dcterms:modified>
</cp:coreProperties>
</file>