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Montserrat Bold" panose="020B0604020202020204" charset="0"/>
      <p:regular r:id="rId33"/>
    </p:embeddedFont>
    <p:embeddedFont>
      <p:font typeface="Calibri" panose="020F0502020204030204" pitchFamily="34" charset="0"/>
      <p:regular r:id="rId34"/>
      <p:bold r:id="rId35"/>
      <p:italic r:id="rId36"/>
      <p:boldItalic r:id="rId37"/>
    </p:embeddedFont>
    <p:embeddedFont>
      <p:font typeface="Libra Sans" panose="020B0604020202020204" charset="0"/>
      <p:regular r:id="rId38"/>
    </p:embeddedFont>
    <p:embeddedFont>
      <p:font typeface="Open Sans Bold" panose="020B0604020202020204" charset="0"/>
      <p:regular r:id="rId39"/>
    </p:embeddedFont>
    <p:embeddedFont>
      <p:font typeface="Montserrat Italics" panose="020B0604020202020204" charset="0"/>
      <p:regular r:id="rId40"/>
    </p:embeddedFont>
    <p:embeddedFont>
      <p:font typeface="Open Sans" panose="020B0604020202020204" charset="0"/>
      <p:regular r:id="rId41"/>
    </p:embeddedFont>
    <p:embeddedFont>
      <p:font typeface="Montserrat" panose="020B0604020202020204" charset="0"/>
      <p:regular r:id="rId42"/>
    </p:embeddedFont>
    <p:embeddedFont>
      <p:font typeface="Montserrat Ultra-Bold"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9" d="100"/>
          <a:sy n="59" d="100"/>
        </p:scale>
        <p:origin x="408" y="1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image" Target="../media/image76.png"/><Relationship Id="rId9" Type="http://schemas.openxmlformats.org/officeDocument/2006/relationships/image" Target="../media/image81.jpe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grpSp>
        <p:nvGrpSpPr>
          <p:cNvPr id="2" name="Group 2"/>
          <p:cNvGrpSpPr/>
          <p:nvPr/>
        </p:nvGrpSpPr>
        <p:grpSpPr>
          <a:xfrm>
            <a:off x="9144000" y="3162585"/>
            <a:ext cx="6315491" cy="7588815"/>
            <a:chOff x="0" y="0"/>
            <a:chExt cx="411439" cy="494393"/>
          </a:xfrm>
        </p:grpSpPr>
        <p:sp>
          <p:nvSpPr>
            <p:cNvPr id="3" name="Freeform 3"/>
            <p:cNvSpPr/>
            <p:nvPr/>
          </p:nvSpPr>
          <p:spPr>
            <a:xfrm>
              <a:off x="0" y="0"/>
              <a:ext cx="411439" cy="494393"/>
            </a:xfrm>
            <a:custGeom>
              <a:avLst/>
              <a:gdLst/>
              <a:ahLst/>
              <a:cxnLst/>
              <a:rect l="l" t="t" r="r" b="b"/>
              <a:pathLst>
                <a:path w="411439" h="494393">
                  <a:moveTo>
                    <a:pt x="203200" y="0"/>
                  </a:moveTo>
                  <a:lnTo>
                    <a:pt x="411439" y="0"/>
                  </a:lnTo>
                  <a:lnTo>
                    <a:pt x="208239" y="494393"/>
                  </a:lnTo>
                  <a:lnTo>
                    <a:pt x="0" y="494393"/>
                  </a:lnTo>
                  <a:lnTo>
                    <a:pt x="203200" y="0"/>
                  </a:lnTo>
                  <a:close/>
                </a:path>
              </a:pathLst>
            </a:custGeom>
            <a:solidFill>
              <a:srgbClr val="0E5386"/>
            </a:solidFill>
          </p:spPr>
        </p:sp>
        <p:sp>
          <p:nvSpPr>
            <p:cNvPr id="4" name="TextBox 4"/>
            <p:cNvSpPr txBox="1"/>
            <p:nvPr/>
          </p:nvSpPr>
          <p:spPr>
            <a:xfrm>
              <a:off x="101600" y="-38100"/>
              <a:ext cx="208239" cy="532493"/>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3318362" y="-815257"/>
            <a:ext cx="6004024" cy="7214550"/>
            <a:chOff x="0" y="0"/>
            <a:chExt cx="411439" cy="494393"/>
          </a:xfrm>
        </p:grpSpPr>
        <p:sp>
          <p:nvSpPr>
            <p:cNvPr id="6" name="Freeform 6"/>
            <p:cNvSpPr/>
            <p:nvPr/>
          </p:nvSpPr>
          <p:spPr>
            <a:xfrm>
              <a:off x="0" y="0"/>
              <a:ext cx="411439" cy="494393"/>
            </a:xfrm>
            <a:custGeom>
              <a:avLst/>
              <a:gdLst/>
              <a:ahLst/>
              <a:cxnLst/>
              <a:rect l="l" t="t" r="r" b="b"/>
              <a:pathLst>
                <a:path w="411439" h="494393">
                  <a:moveTo>
                    <a:pt x="203200" y="0"/>
                  </a:moveTo>
                  <a:lnTo>
                    <a:pt x="411439" y="0"/>
                  </a:lnTo>
                  <a:lnTo>
                    <a:pt x="208239" y="494393"/>
                  </a:lnTo>
                  <a:lnTo>
                    <a:pt x="0" y="494393"/>
                  </a:lnTo>
                  <a:lnTo>
                    <a:pt x="203200" y="0"/>
                  </a:lnTo>
                  <a:close/>
                </a:path>
              </a:pathLst>
            </a:custGeom>
            <a:solidFill>
              <a:srgbClr val="0E5386"/>
            </a:solidFill>
          </p:spPr>
        </p:sp>
        <p:sp>
          <p:nvSpPr>
            <p:cNvPr id="7" name="TextBox 7"/>
            <p:cNvSpPr txBox="1"/>
            <p:nvPr/>
          </p:nvSpPr>
          <p:spPr>
            <a:xfrm>
              <a:off x="101600" y="-38100"/>
              <a:ext cx="208239" cy="532493"/>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028700" y="9764273"/>
            <a:ext cx="2716275" cy="90272"/>
            <a:chOff x="0" y="0"/>
            <a:chExt cx="715398" cy="23775"/>
          </a:xfrm>
        </p:grpSpPr>
        <p:sp>
          <p:nvSpPr>
            <p:cNvPr id="9" name="Freeform 9"/>
            <p:cNvSpPr/>
            <p:nvPr/>
          </p:nvSpPr>
          <p:spPr>
            <a:xfrm>
              <a:off x="0" y="0"/>
              <a:ext cx="715398" cy="23775"/>
            </a:xfrm>
            <a:custGeom>
              <a:avLst/>
              <a:gdLst/>
              <a:ahLst/>
              <a:cxnLst/>
              <a:rect l="l" t="t" r="r" b="b"/>
              <a:pathLst>
                <a:path w="715398" h="23775">
                  <a:moveTo>
                    <a:pt x="0" y="0"/>
                  </a:moveTo>
                  <a:lnTo>
                    <a:pt x="715398" y="0"/>
                  </a:lnTo>
                  <a:lnTo>
                    <a:pt x="715398" y="23775"/>
                  </a:lnTo>
                  <a:lnTo>
                    <a:pt x="0" y="23775"/>
                  </a:lnTo>
                  <a:close/>
                </a:path>
              </a:pathLst>
            </a:custGeom>
            <a:solidFill>
              <a:srgbClr val="3DD9E3"/>
            </a:solidFill>
          </p:spPr>
        </p:sp>
        <p:sp>
          <p:nvSpPr>
            <p:cNvPr id="10" name="TextBox 10"/>
            <p:cNvSpPr txBox="1"/>
            <p:nvPr/>
          </p:nvSpPr>
          <p:spPr>
            <a:xfrm>
              <a:off x="0" y="-38100"/>
              <a:ext cx="715398" cy="61875"/>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0797252" y="2234562"/>
            <a:ext cx="6462048" cy="5553322"/>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blipFill>
              <a:blip r:embed="rId2"/>
              <a:stretch>
                <a:fillRect t="-27705" b="-27705"/>
              </a:stretch>
            </a:blipFill>
            <a:ln w="123825" cap="sq">
              <a:solidFill>
                <a:srgbClr val="FFFFFF"/>
              </a:solidFill>
              <a:prstDash val="solid"/>
              <a:miter/>
            </a:ln>
          </p:spPr>
        </p:sp>
      </p:grpSp>
      <p:sp>
        <p:nvSpPr>
          <p:cNvPr id="13" name="Freeform 13"/>
          <p:cNvSpPr/>
          <p:nvPr/>
        </p:nvSpPr>
        <p:spPr>
          <a:xfrm>
            <a:off x="547766" y="394111"/>
            <a:ext cx="3197209" cy="2397907"/>
          </a:xfrm>
          <a:custGeom>
            <a:avLst/>
            <a:gdLst/>
            <a:ahLst/>
            <a:cxnLst/>
            <a:rect l="l" t="t" r="r" b="b"/>
            <a:pathLst>
              <a:path w="3197209" h="2397907">
                <a:moveTo>
                  <a:pt x="0" y="0"/>
                </a:moveTo>
                <a:lnTo>
                  <a:pt x="3197209" y="0"/>
                </a:lnTo>
                <a:lnTo>
                  <a:pt x="3197209" y="2397907"/>
                </a:lnTo>
                <a:lnTo>
                  <a:pt x="0" y="2397907"/>
                </a:lnTo>
                <a:lnTo>
                  <a:pt x="0" y="0"/>
                </a:lnTo>
                <a:close/>
              </a:path>
            </a:pathLst>
          </a:custGeom>
          <a:blipFill>
            <a:blip r:embed="rId3"/>
            <a:stretch>
              <a:fillRect/>
            </a:stretch>
          </a:blipFill>
        </p:spPr>
      </p:sp>
      <p:sp>
        <p:nvSpPr>
          <p:cNvPr id="14" name="TextBox 14"/>
          <p:cNvSpPr txBox="1"/>
          <p:nvPr/>
        </p:nvSpPr>
        <p:spPr>
          <a:xfrm>
            <a:off x="1028700" y="8123960"/>
            <a:ext cx="3692531" cy="931545"/>
          </a:xfrm>
          <a:prstGeom prst="rect">
            <a:avLst/>
          </a:prstGeom>
        </p:spPr>
        <p:txBody>
          <a:bodyPr lIns="0" tIns="0" rIns="0" bIns="0" rtlCol="0" anchor="t">
            <a:spAutoFit/>
          </a:bodyPr>
          <a:lstStyle/>
          <a:p>
            <a:pPr algn="l">
              <a:lnSpc>
                <a:spcPts val="3779"/>
              </a:lnSpc>
            </a:pPr>
            <a:r>
              <a:rPr lang="en-US" sz="2699">
                <a:solidFill>
                  <a:srgbClr val="FFFFFF"/>
                </a:solidFill>
                <a:latin typeface="Montserrat"/>
                <a:ea typeface="Montserrat"/>
                <a:cs typeface="Montserrat"/>
                <a:sym typeface="Montserrat"/>
              </a:rPr>
              <a:t>Ing. Soraya León</a:t>
            </a:r>
          </a:p>
          <a:p>
            <a:pPr algn="l">
              <a:lnSpc>
                <a:spcPts val="3779"/>
              </a:lnSpc>
            </a:pPr>
            <a:r>
              <a:rPr lang="en-US" sz="2699">
                <a:solidFill>
                  <a:srgbClr val="FFFFFF"/>
                </a:solidFill>
                <a:latin typeface="Montserrat"/>
                <a:ea typeface="Montserrat"/>
                <a:cs typeface="Montserrat"/>
                <a:sym typeface="Montserrat"/>
              </a:rPr>
              <a:t>Vocal 1</a:t>
            </a:r>
          </a:p>
        </p:txBody>
      </p:sp>
      <p:sp>
        <p:nvSpPr>
          <p:cNvPr id="15" name="TextBox 15"/>
          <p:cNvSpPr txBox="1"/>
          <p:nvPr/>
        </p:nvSpPr>
        <p:spPr>
          <a:xfrm>
            <a:off x="1028700" y="6332617"/>
            <a:ext cx="9410063" cy="581668"/>
          </a:xfrm>
          <a:prstGeom prst="rect">
            <a:avLst/>
          </a:prstGeom>
        </p:spPr>
        <p:txBody>
          <a:bodyPr lIns="0" tIns="0" rIns="0" bIns="0" rtlCol="0" anchor="t">
            <a:spAutoFit/>
          </a:bodyPr>
          <a:lstStyle/>
          <a:p>
            <a:pPr algn="l">
              <a:lnSpc>
                <a:spcPts val="4759"/>
              </a:lnSpc>
            </a:pPr>
            <a:r>
              <a:rPr lang="en-US" sz="3399" spc="843">
                <a:solidFill>
                  <a:srgbClr val="FFFFFF"/>
                </a:solidFill>
                <a:latin typeface="Montserrat"/>
                <a:ea typeface="Montserrat"/>
                <a:cs typeface="Montserrat"/>
                <a:sym typeface="Montserrat"/>
              </a:rPr>
              <a:t>RENDICIÓN DE CUENTAS 2025</a:t>
            </a:r>
          </a:p>
        </p:txBody>
      </p:sp>
      <p:sp>
        <p:nvSpPr>
          <p:cNvPr id="16" name="TextBox 16"/>
          <p:cNvSpPr txBox="1"/>
          <p:nvPr/>
        </p:nvSpPr>
        <p:spPr>
          <a:xfrm>
            <a:off x="1028700" y="3367045"/>
            <a:ext cx="8695018" cy="1776455"/>
          </a:xfrm>
          <a:prstGeom prst="rect">
            <a:avLst/>
          </a:prstGeom>
        </p:spPr>
        <p:txBody>
          <a:bodyPr lIns="0" tIns="0" rIns="0" bIns="0" rtlCol="0" anchor="t">
            <a:spAutoFit/>
          </a:bodyPr>
          <a:lstStyle/>
          <a:p>
            <a:pPr algn="ctr">
              <a:lnSpc>
                <a:spcPts val="4731"/>
              </a:lnSpc>
              <a:spcBef>
                <a:spcPct val="0"/>
              </a:spcBef>
            </a:pPr>
            <a:r>
              <a:rPr lang="en-US" sz="3379" b="1">
                <a:solidFill>
                  <a:srgbClr val="FFFFFF"/>
                </a:solidFill>
                <a:latin typeface="Montserrat Bold"/>
                <a:ea typeface="Montserrat Bold"/>
                <a:cs typeface="Montserrat Bold"/>
                <a:sym typeface="Montserrat Bold"/>
              </a:rPr>
              <a:t>GOBIERNO AUTÓNOMO DESCENTRALIZADO PARROQUIAL RURAL DE SAN CRISTÓBAL</a:t>
            </a:r>
          </a:p>
        </p:txBody>
      </p:sp>
      <p:sp>
        <p:nvSpPr>
          <p:cNvPr id="17" name="TextBox 17"/>
          <p:cNvSpPr txBox="1"/>
          <p:nvPr/>
        </p:nvSpPr>
        <p:spPr>
          <a:xfrm>
            <a:off x="10718957" y="8565920"/>
            <a:ext cx="6540343" cy="1407795"/>
          </a:xfrm>
          <a:prstGeom prst="rect">
            <a:avLst/>
          </a:prstGeom>
        </p:spPr>
        <p:txBody>
          <a:bodyPr lIns="0" tIns="0" rIns="0" bIns="0" rtlCol="0" anchor="t">
            <a:spAutoFit/>
          </a:bodyPr>
          <a:lstStyle/>
          <a:p>
            <a:pPr algn="l">
              <a:lnSpc>
                <a:spcPts val="3779"/>
              </a:lnSpc>
            </a:pPr>
            <a:r>
              <a:rPr lang="en-US" sz="2699">
                <a:solidFill>
                  <a:srgbClr val="FFFFFF"/>
                </a:solidFill>
                <a:latin typeface="Montserrat"/>
                <a:ea typeface="Montserrat"/>
                <a:cs typeface="Montserrat"/>
                <a:sym typeface="Montserrat"/>
              </a:rPr>
              <a:t>Comisiones: </a:t>
            </a:r>
          </a:p>
          <a:p>
            <a:pPr marL="582927" lvl="1" indent="-291463" algn="l">
              <a:lnSpc>
                <a:spcPts val="3779"/>
              </a:lnSpc>
              <a:buFont typeface="Arial"/>
              <a:buChar char="•"/>
            </a:pPr>
            <a:r>
              <a:rPr lang="en-US" sz="2699">
                <a:solidFill>
                  <a:srgbClr val="FFFFFF"/>
                </a:solidFill>
                <a:latin typeface="Montserrat"/>
                <a:ea typeface="Montserrat"/>
                <a:cs typeface="Montserrat"/>
                <a:sym typeface="Montserrat"/>
              </a:rPr>
              <a:t>Económico productivo</a:t>
            </a:r>
          </a:p>
          <a:p>
            <a:pPr marL="582927" lvl="1" indent="-291463" algn="l">
              <a:lnSpc>
                <a:spcPts val="3779"/>
              </a:lnSpc>
              <a:buFont typeface="Arial"/>
              <a:buChar char="•"/>
            </a:pPr>
            <a:r>
              <a:rPr lang="en-US" sz="2699">
                <a:solidFill>
                  <a:srgbClr val="FFFFFF"/>
                </a:solidFill>
                <a:latin typeface="Montserrat"/>
                <a:ea typeface="Montserrat"/>
                <a:cs typeface="Montserrat"/>
                <a:sym typeface="Montserrat"/>
              </a:rPr>
              <a:t> Equidad y género</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602538" y="2903955"/>
            <a:ext cx="8991814" cy="4954311"/>
          </a:xfrm>
          <a:custGeom>
            <a:avLst/>
            <a:gdLst/>
            <a:ahLst/>
            <a:cxnLst/>
            <a:rect l="l" t="t" r="r" b="b"/>
            <a:pathLst>
              <a:path w="8991814" h="4954311">
                <a:moveTo>
                  <a:pt x="0" y="0"/>
                </a:moveTo>
                <a:lnTo>
                  <a:pt x="8991814" y="0"/>
                </a:lnTo>
                <a:lnTo>
                  <a:pt x="8991814" y="4954311"/>
                </a:lnTo>
                <a:lnTo>
                  <a:pt x="0" y="4954311"/>
                </a:lnTo>
                <a:lnTo>
                  <a:pt x="0" y="0"/>
                </a:lnTo>
                <a:close/>
              </a:path>
            </a:pathLst>
          </a:custGeom>
          <a:blipFill>
            <a:blip r:embed="rId2"/>
            <a:stretch>
              <a:fillRect l="-769" t="-930" r="-1794" b="-21819"/>
            </a:stretch>
          </a:blipFill>
        </p:spPr>
      </p:sp>
      <p:sp>
        <p:nvSpPr>
          <p:cNvPr id="3" name="Freeform 3"/>
          <p:cNvSpPr/>
          <p:nvPr/>
        </p:nvSpPr>
        <p:spPr>
          <a:xfrm>
            <a:off x="10447022" y="2227040"/>
            <a:ext cx="7096963" cy="5832919"/>
          </a:xfrm>
          <a:custGeom>
            <a:avLst/>
            <a:gdLst/>
            <a:ahLst/>
            <a:cxnLst/>
            <a:rect l="l" t="t" r="r" b="b"/>
            <a:pathLst>
              <a:path w="7096963" h="5832919">
                <a:moveTo>
                  <a:pt x="0" y="0"/>
                </a:moveTo>
                <a:lnTo>
                  <a:pt x="7096962" y="0"/>
                </a:lnTo>
                <a:lnTo>
                  <a:pt x="7096962" y="5832920"/>
                </a:lnTo>
                <a:lnTo>
                  <a:pt x="0" y="5832920"/>
                </a:lnTo>
                <a:lnTo>
                  <a:pt x="0" y="0"/>
                </a:lnTo>
                <a:close/>
              </a:path>
            </a:pathLst>
          </a:custGeom>
          <a:blipFill>
            <a:blip r:embed="rId3"/>
            <a:stretch>
              <a:fillRect l="-2213" t="-2371" r="-4223" b="-4348"/>
            </a:stretch>
          </a:blipFill>
        </p:spPr>
      </p:sp>
      <p:sp>
        <p:nvSpPr>
          <p:cNvPr id="4" name="TextBox 4"/>
          <p:cNvSpPr txBox="1"/>
          <p:nvPr/>
        </p:nvSpPr>
        <p:spPr>
          <a:xfrm>
            <a:off x="0" y="8310672"/>
            <a:ext cx="17904106" cy="1972313"/>
          </a:xfrm>
          <a:prstGeom prst="rect">
            <a:avLst/>
          </a:prstGeom>
        </p:spPr>
        <p:txBody>
          <a:bodyPr lIns="0" tIns="0" rIns="0" bIns="0" rtlCol="0" anchor="t">
            <a:spAutoFit/>
          </a:bodyPr>
          <a:lstStyle/>
          <a:p>
            <a:pPr algn="ctr">
              <a:lnSpc>
                <a:spcPts val="5280"/>
              </a:lnSpc>
            </a:pPr>
            <a:r>
              <a:rPr lang="en-US" sz="3771" b="1">
                <a:solidFill>
                  <a:srgbClr val="FFFFFF"/>
                </a:solidFill>
                <a:latin typeface="Open Sans Bold"/>
                <a:ea typeface="Open Sans Bold"/>
                <a:cs typeface="Open Sans Bold"/>
                <a:sym typeface="Open Sans Bold"/>
              </a:rPr>
              <a:t>Se elabora, se presenta y se ejecuta el proyecto de Adquisición de Mobiliario para el Desarrollo productivo y sostenible en la parroquia San Cristóbal </a:t>
            </a:r>
          </a:p>
        </p:txBody>
      </p:sp>
      <p:sp>
        <p:nvSpPr>
          <p:cNvPr id="5" name="TextBox 5"/>
          <p:cNvSpPr txBox="1"/>
          <p:nvPr/>
        </p:nvSpPr>
        <p:spPr>
          <a:xfrm>
            <a:off x="-191947" y="561238"/>
            <a:ext cx="18671894" cy="1486535"/>
          </a:xfrm>
          <a:prstGeom prst="rect">
            <a:avLst/>
          </a:prstGeom>
        </p:spPr>
        <p:txBody>
          <a:bodyPr lIns="0" tIns="0" rIns="0" bIns="0" rtlCol="0" anchor="t">
            <a:spAutoFit/>
          </a:bodyPr>
          <a:lstStyle/>
          <a:p>
            <a:pPr marL="1144275" lvl="1" indent="-572138" algn="l">
              <a:lnSpc>
                <a:spcPts val="5830"/>
              </a:lnSpc>
              <a:spcBef>
                <a:spcPct val="0"/>
              </a:spcBef>
              <a:buAutoNum type="arabicPeriod"/>
            </a:pPr>
            <a:r>
              <a:rPr lang="en-US" sz="5300" b="1">
                <a:solidFill>
                  <a:srgbClr val="3DD9E3"/>
                </a:solidFill>
                <a:latin typeface="Montserrat Ultra-Bold"/>
                <a:ea typeface="Montserrat Ultra-Bold"/>
                <a:cs typeface="Montserrat Ultra-Bold"/>
                <a:sym typeface="Montserrat Ultra-Bold"/>
              </a:rPr>
              <a:t>- Presentación de proyectos, de acuerdos y resoluciones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503575" y="859843"/>
            <a:ext cx="5636462" cy="5367453"/>
          </a:xfrm>
          <a:custGeom>
            <a:avLst/>
            <a:gdLst/>
            <a:ahLst/>
            <a:cxnLst/>
            <a:rect l="l" t="t" r="r" b="b"/>
            <a:pathLst>
              <a:path w="5636462" h="5367453">
                <a:moveTo>
                  <a:pt x="0" y="0"/>
                </a:moveTo>
                <a:lnTo>
                  <a:pt x="5636462" y="0"/>
                </a:lnTo>
                <a:lnTo>
                  <a:pt x="5636462" y="5367453"/>
                </a:lnTo>
                <a:lnTo>
                  <a:pt x="0" y="5367453"/>
                </a:lnTo>
                <a:lnTo>
                  <a:pt x="0" y="0"/>
                </a:lnTo>
                <a:close/>
              </a:path>
            </a:pathLst>
          </a:custGeom>
          <a:blipFill>
            <a:blip r:embed="rId2"/>
            <a:stretch>
              <a:fillRect l="-2857" t="-1875" r="-5357" b="-4875"/>
            </a:stretch>
          </a:blipFill>
        </p:spPr>
      </p:sp>
      <p:sp>
        <p:nvSpPr>
          <p:cNvPr id="3" name="Freeform 3"/>
          <p:cNvSpPr/>
          <p:nvPr/>
        </p:nvSpPr>
        <p:spPr>
          <a:xfrm>
            <a:off x="7143102" y="1405225"/>
            <a:ext cx="5262565" cy="4820966"/>
          </a:xfrm>
          <a:custGeom>
            <a:avLst/>
            <a:gdLst/>
            <a:ahLst/>
            <a:cxnLst/>
            <a:rect l="l" t="t" r="r" b="b"/>
            <a:pathLst>
              <a:path w="5262565" h="4820966">
                <a:moveTo>
                  <a:pt x="0" y="0"/>
                </a:moveTo>
                <a:lnTo>
                  <a:pt x="5262565" y="0"/>
                </a:lnTo>
                <a:lnTo>
                  <a:pt x="5262565" y="4820966"/>
                </a:lnTo>
                <a:lnTo>
                  <a:pt x="0" y="4820966"/>
                </a:lnTo>
                <a:lnTo>
                  <a:pt x="0" y="0"/>
                </a:lnTo>
                <a:close/>
              </a:path>
            </a:pathLst>
          </a:custGeom>
          <a:blipFill>
            <a:blip r:embed="rId3"/>
            <a:stretch>
              <a:fillRect l="-2295" t="-1670" r="-3825" b="-3758"/>
            </a:stretch>
          </a:blipFill>
        </p:spPr>
      </p:sp>
      <p:sp>
        <p:nvSpPr>
          <p:cNvPr id="4" name="Freeform 4"/>
          <p:cNvSpPr/>
          <p:nvPr/>
        </p:nvSpPr>
        <p:spPr>
          <a:xfrm>
            <a:off x="12832798" y="449835"/>
            <a:ext cx="5066006" cy="6549770"/>
          </a:xfrm>
          <a:custGeom>
            <a:avLst/>
            <a:gdLst/>
            <a:ahLst/>
            <a:cxnLst/>
            <a:rect l="l" t="t" r="r" b="b"/>
            <a:pathLst>
              <a:path w="5066006" h="6549770">
                <a:moveTo>
                  <a:pt x="0" y="0"/>
                </a:moveTo>
                <a:lnTo>
                  <a:pt x="5066005" y="0"/>
                </a:lnTo>
                <a:lnTo>
                  <a:pt x="5066005" y="6549770"/>
                </a:lnTo>
                <a:lnTo>
                  <a:pt x="0" y="6549770"/>
                </a:lnTo>
                <a:lnTo>
                  <a:pt x="0" y="0"/>
                </a:lnTo>
                <a:close/>
              </a:path>
            </a:pathLst>
          </a:custGeom>
          <a:blipFill>
            <a:blip r:embed="rId4"/>
            <a:stretch>
              <a:fillRect l="-1528" t="-2364" r="-2561" b="-2753"/>
            </a:stretch>
          </a:blipFill>
        </p:spPr>
      </p:sp>
      <p:sp>
        <p:nvSpPr>
          <p:cNvPr id="5" name="TextBox 5"/>
          <p:cNvSpPr txBox="1"/>
          <p:nvPr/>
        </p:nvSpPr>
        <p:spPr>
          <a:xfrm>
            <a:off x="-211085" y="6373495"/>
            <a:ext cx="7065782" cy="2150109"/>
          </a:xfrm>
          <a:prstGeom prst="rect">
            <a:avLst/>
          </a:prstGeom>
        </p:spPr>
        <p:txBody>
          <a:bodyPr lIns="0" tIns="0" rIns="0" bIns="0" rtlCol="0" anchor="t">
            <a:spAutoFit/>
          </a:bodyPr>
          <a:lstStyle/>
          <a:p>
            <a:pPr algn="ctr">
              <a:lnSpc>
                <a:spcPts val="4340"/>
              </a:lnSpc>
            </a:pPr>
            <a:r>
              <a:rPr lang="en-US" sz="3100" b="1">
                <a:solidFill>
                  <a:srgbClr val="FFFFFF"/>
                </a:solidFill>
                <a:latin typeface="Open Sans Bold"/>
                <a:ea typeface="Open Sans Bold"/>
                <a:cs typeface="Open Sans Bold"/>
                <a:sym typeface="Open Sans Bold"/>
              </a:rPr>
              <a:t>Elaboración y presentación del proyecto sobre el estudio y construcción de puestos de expendio para el mercado.</a:t>
            </a:r>
          </a:p>
        </p:txBody>
      </p:sp>
      <p:sp>
        <p:nvSpPr>
          <p:cNvPr id="6" name="TextBox 6"/>
          <p:cNvSpPr txBox="1"/>
          <p:nvPr/>
        </p:nvSpPr>
        <p:spPr>
          <a:xfrm>
            <a:off x="7143102" y="6482715"/>
            <a:ext cx="5081090" cy="1471929"/>
          </a:xfrm>
          <a:prstGeom prst="rect">
            <a:avLst/>
          </a:prstGeom>
        </p:spPr>
        <p:txBody>
          <a:bodyPr lIns="0" tIns="0" rIns="0" bIns="0" rtlCol="0" anchor="t">
            <a:spAutoFit/>
          </a:bodyPr>
          <a:lstStyle/>
          <a:p>
            <a:pPr algn="ctr">
              <a:lnSpc>
                <a:spcPts val="3920"/>
              </a:lnSpc>
            </a:pPr>
            <a:r>
              <a:rPr lang="en-US" sz="2800" b="1">
                <a:solidFill>
                  <a:srgbClr val="FFFFFF"/>
                </a:solidFill>
                <a:latin typeface="Open Sans Bold"/>
                <a:ea typeface="Open Sans Bold"/>
                <a:cs typeface="Open Sans Bold"/>
                <a:sym typeface="Open Sans Bold"/>
              </a:rPr>
              <a:t>Elaboración y presentación del proyecto El legado del sombrero de paja toquilla</a:t>
            </a:r>
          </a:p>
        </p:txBody>
      </p:sp>
      <p:sp>
        <p:nvSpPr>
          <p:cNvPr id="7" name="TextBox 7"/>
          <p:cNvSpPr txBox="1"/>
          <p:nvPr/>
        </p:nvSpPr>
        <p:spPr>
          <a:xfrm>
            <a:off x="13781768" y="6942455"/>
            <a:ext cx="3687128" cy="1012189"/>
          </a:xfrm>
          <a:prstGeom prst="rect">
            <a:avLst/>
          </a:prstGeom>
        </p:spPr>
        <p:txBody>
          <a:bodyPr lIns="0" tIns="0" rIns="0" bIns="0" rtlCol="0" anchor="t">
            <a:spAutoFit/>
          </a:bodyPr>
          <a:lstStyle/>
          <a:p>
            <a:pPr algn="ctr">
              <a:lnSpc>
                <a:spcPts val="4060"/>
              </a:lnSpc>
            </a:pPr>
            <a:r>
              <a:rPr lang="en-US" sz="2900" b="1">
                <a:solidFill>
                  <a:srgbClr val="FFFFFF"/>
                </a:solidFill>
                <a:latin typeface="Open Sans Bold"/>
                <a:ea typeface="Open Sans Bold"/>
                <a:cs typeface="Open Sans Bold"/>
                <a:sym typeface="Open Sans Bold"/>
              </a:rPr>
              <a:t>Levantamiento de </a:t>
            </a:r>
          </a:p>
          <a:p>
            <a:pPr algn="ctr">
              <a:lnSpc>
                <a:spcPts val="4060"/>
              </a:lnSpc>
            </a:pPr>
            <a:r>
              <a:rPr lang="en-US" sz="2900" b="1">
                <a:solidFill>
                  <a:srgbClr val="FFFFFF"/>
                </a:solidFill>
                <a:latin typeface="Open Sans Bold"/>
                <a:ea typeface="Open Sans Bold"/>
                <a:cs typeface="Open Sans Bold"/>
                <a:sym typeface="Open Sans Bold"/>
              </a:rPr>
              <a:t>atractivos turisticos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grpSp>
        <p:nvGrpSpPr>
          <p:cNvPr id="2" name="Group 2"/>
          <p:cNvGrpSpPr/>
          <p:nvPr/>
        </p:nvGrpSpPr>
        <p:grpSpPr>
          <a:xfrm>
            <a:off x="14416213" y="-3317255"/>
            <a:ext cx="6381527" cy="6634510"/>
            <a:chOff x="0" y="0"/>
            <a:chExt cx="406400" cy="422511"/>
          </a:xfrm>
        </p:grpSpPr>
        <p:sp>
          <p:nvSpPr>
            <p:cNvPr id="3" name="Freeform 3"/>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sp>
        <p:sp>
          <p:nvSpPr>
            <p:cNvPr id="4" name="TextBox 4"/>
            <p:cNvSpPr txBox="1"/>
            <p:nvPr/>
          </p:nvSpPr>
          <p:spPr>
            <a:xfrm>
              <a:off x="101600" y="-38100"/>
              <a:ext cx="203200" cy="460611"/>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2458608" y="9252313"/>
            <a:ext cx="6381527" cy="6634510"/>
            <a:chOff x="0" y="0"/>
            <a:chExt cx="406400" cy="422511"/>
          </a:xfrm>
        </p:grpSpPr>
        <p:sp>
          <p:nvSpPr>
            <p:cNvPr id="6" name="Freeform 6"/>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sp>
        <p:sp>
          <p:nvSpPr>
            <p:cNvPr id="7" name="TextBox 7"/>
            <p:cNvSpPr txBox="1"/>
            <p:nvPr/>
          </p:nvSpPr>
          <p:spPr>
            <a:xfrm>
              <a:off x="101600" y="-38100"/>
              <a:ext cx="203200" cy="460611"/>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760447" y="1859035"/>
            <a:ext cx="5837120" cy="6885298"/>
            <a:chOff x="0" y="0"/>
            <a:chExt cx="661447" cy="780224"/>
          </a:xfrm>
        </p:grpSpPr>
        <p:sp>
          <p:nvSpPr>
            <p:cNvPr id="9" name="Freeform 9"/>
            <p:cNvSpPr/>
            <p:nvPr/>
          </p:nvSpPr>
          <p:spPr>
            <a:xfrm>
              <a:off x="0" y="0"/>
              <a:ext cx="661447" cy="780224"/>
            </a:xfrm>
            <a:custGeom>
              <a:avLst/>
              <a:gdLst/>
              <a:ahLst/>
              <a:cxnLst/>
              <a:rect l="l" t="t" r="r" b="b"/>
              <a:pathLst>
                <a:path w="661447" h="780224">
                  <a:moveTo>
                    <a:pt x="330723" y="0"/>
                  </a:moveTo>
                  <a:lnTo>
                    <a:pt x="661447" y="203200"/>
                  </a:lnTo>
                  <a:lnTo>
                    <a:pt x="661447" y="577024"/>
                  </a:lnTo>
                  <a:lnTo>
                    <a:pt x="330723" y="780224"/>
                  </a:lnTo>
                  <a:lnTo>
                    <a:pt x="0" y="577024"/>
                  </a:lnTo>
                  <a:lnTo>
                    <a:pt x="0" y="203200"/>
                  </a:lnTo>
                  <a:lnTo>
                    <a:pt x="330723" y="0"/>
                  </a:lnTo>
                  <a:close/>
                </a:path>
              </a:pathLst>
            </a:custGeom>
            <a:blipFill>
              <a:blip r:embed="rId2"/>
              <a:stretch>
                <a:fillRect l="-30222" r="-30222"/>
              </a:stretch>
            </a:blipFill>
            <a:ln w="66675" cap="sq">
              <a:solidFill>
                <a:srgbClr val="FFFFFF"/>
              </a:solidFill>
              <a:prstDash val="solid"/>
              <a:miter/>
            </a:ln>
          </p:spPr>
        </p:sp>
      </p:grpSp>
      <p:grpSp>
        <p:nvGrpSpPr>
          <p:cNvPr id="10" name="Group 10"/>
          <p:cNvGrpSpPr/>
          <p:nvPr/>
        </p:nvGrpSpPr>
        <p:grpSpPr>
          <a:xfrm>
            <a:off x="7092868" y="2602897"/>
            <a:ext cx="5206499" cy="6141435"/>
            <a:chOff x="0" y="0"/>
            <a:chExt cx="661447" cy="780224"/>
          </a:xfrm>
        </p:grpSpPr>
        <p:sp>
          <p:nvSpPr>
            <p:cNvPr id="11" name="Freeform 11"/>
            <p:cNvSpPr/>
            <p:nvPr/>
          </p:nvSpPr>
          <p:spPr>
            <a:xfrm>
              <a:off x="0" y="0"/>
              <a:ext cx="661447" cy="780224"/>
            </a:xfrm>
            <a:custGeom>
              <a:avLst/>
              <a:gdLst/>
              <a:ahLst/>
              <a:cxnLst/>
              <a:rect l="l" t="t" r="r" b="b"/>
              <a:pathLst>
                <a:path w="661447" h="780224">
                  <a:moveTo>
                    <a:pt x="330723" y="0"/>
                  </a:moveTo>
                  <a:lnTo>
                    <a:pt x="661447" y="203200"/>
                  </a:lnTo>
                  <a:lnTo>
                    <a:pt x="661447" y="577024"/>
                  </a:lnTo>
                  <a:lnTo>
                    <a:pt x="330723" y="780224"/>
                  </a:lnTo>
                  <a:lnTo>
                    <a:pt x="0" y="577024"/>
                  </a:lnTo>
                  <a:lnTo>
                    <a:pt x="0" y="203200"/>
                  </a:lnTo>
                  <a:lnTo>
                    <a:pt x="330723" y="0"/>
                  </a:lnTo>
                  <a:close/>
                </a:path>
              </a:pathLst>
            </a:custGeom>
            <a:blipFill>
              <a:blip r:embed="rId3"/>
              <a:stretch>
                <a:fillRect l="-18437" r="-18437"/>
              </a:stretch>
            </a:blipFill>
            <a:ln w="66675" cap="sq">
              <a:solidFill>
                <a:srgbClr val="FFFFFF"/>
              </a:solidFill>
              <a:prstDash val="solid"/>
              <a:miter/>
            </a:ln>
          </p:spPr>
        </p:sp>
      </p:grpSp>
      <p:grpSp>
        <p:nvGrpSpPr>
          <p:cNvPr id="12" name="Group 12"/>
          <p:cNvGrpSpPr/>
          <p:nvPr/>
        </p:nvGrpSpPr>
        <p:grpSpPr>
          <a:xfrm>
            <a:off x="12754788" y="2602897"/>
            <a:ext cx="5367374" cy="6331199"/>
            <a:chOff x="0" y="0"/>
            <a:chExt cx="661447" cy="780224"/>
          </a:xfrm>
        </p:grpSpPr>
        <p:sp>
          <p:nvSpPr>
            <p:cNvPr id="13" name="Freeform 13"/>
            <p:cNvSpPr/>
            <p:nvPr/>
          </p:nvSpPr>
          <p:spPr>
            <a:xfrm>
              <a:off x="0" y="0"/>
              <a:ext cx="661447" cy="780224"/>
            </a:xfrm>
            <a:custGeom>
              <a:avLst/>
              <a:gdLst/>
              <a:ahLst/>
              <a:cxnLst/>
              <a:rect l="l" t="t" r="r" b="b"/>
              <a:pathLst>
                <a:path w="661447" h="780224">
                  <a:moveTo>
                    <a:pt x="330723" y="0"/>
                  </a:moveTo>
                  <a:lnTo>
                    <a:pt x="661447" y="203200"/>
                  </a:lnTo>
                  <a:lnTo>
                    <a:pt x="661447" y="577024"/>
                  </a:lnTo>
                  <a:lnTo>
                    <a:pt x="330723" y="780224"/>
                  </a:lnTo>
                  <a:lnTo>
                    <a:pt x="0" y="577024"/>
                  </a:lnTo>
                  <a:lnTo>
                    <a:pt x="0" y="203200"/>
                  </a:lnTo>
                  <a:lnTo>
                    <a:pt x="330723" y="0"/>
                  </a:lnTo>
                  <a:close/>
                </a:path>
              </a:pathLst>
            </a:custGeom>
            <a:blipFill>
              <a:blip r:embed="rId4"/>
              <a:stretch>
                <a:fillRect l="-4746" r="-4746"/>
              </a:stretch>
            </a:blipFill>
            <a:ln w="66675" cap="sq">
              <a:solidFill>
                <a:srgbClr val="FFFFFF"/>
              </a:solidFill>
              <a:prstDash val="solid"/>
              <a:miter/>
            </a:ln>
          </p:spPr>
        </p:sp>
      </p:grpSp>
      <p:sp>
        <p:nvSpPr>
          <p:cNvPr id="14" name="TextBox 14"/>
          <p:cNvSpPr txBox="1"/>
          <p:nvPr/>
        </p:nvSpPr>
        <p:spPr>
          <a:xfrm>
            <a:off x="7510822" y="9506720"/>
            <a:ext cx="4332491" cy="406807"/>
          </a:xfrm>
          <a:prstGeom prst="rect">
            <a:avLst/>
          </a:prstGeom>
        </p:spPr>
        <p:txBody>
          <a:bodyPr lIns="0" tIns="0" rIns="0" bIns="0" rtlCol="0" anchor="t">
            <a:spAutoFit/>
          </a:bodyPr>
          <a:lstStyle/>
          <a:p>
            <a:pPr marL="0" lvl="0" indent="0" algn="ctr">
              <a:lnSpc>
                <a:spcPts val="3448"/>
              </a:lnSpc>
              <a:spcBef>
                <a:spcPct val="0"/>
              </a:spcBef>
            </a:pPr>
            <a:r>
              <a:rPr lang="en-US" sz="2210" i="1">
                <a:solidFill>
                  <a:srgbClr val="FFFFFF"/>
                </a:solidFill>
                <a:latin typeface="Montserrat Italics"/>
                <a:ea typeface="Montserrat Italics"/>
                <a:cs typeface="Montserrat Italics"/>
                <a:sym typeface="Montserrat Italics"/>
              </a:rPr>
              <a:t>Informe final favorable </a:t>
            </a:r>
          </a:p>
        </p:txBody>
      </p:sp>
      <p:sp>
        <p:nvSpPr>
          <p:cNvPr id="15" name="TextBox 15"/>
          <p:cNvSpPr txBox="1"/>
          <p:nvPr/>
        </p:nvSpPr>
        <p:spPr>
          <a:xfrm>
            <a:off x="13272229" y="8909732"/>
            <a:ext cx="4332491" cy="838492"/>
          </a:xfrm>
          <a:prstGeom prst="rect">
            <a:avLst/>
          </a:prstGeom>
        </p:spPr>
        <p:txBody>
          <a:bodyPr lIns="0" tIns="0" rIns="0" bIns="0" rtlCol="0" anchor="t">
            <a:spAutoFit/>
          </a:bodyPr>
          <a:lstStyle/>
          <a:p>
            <a:pPr marL="0" lvl="0" indent="0" algn="ctr">
              <a:lnSpc>
                <a:spcPts val="3448"/>
              </a:lnSpc>
              <a:spcBef>
                <a:spcPct val="0"/>
              </a:spcBef>
            </a:pPr>
            <a:r>
              <a:rPr lang="en-US" sz="2210" i="1">
                <a:solidFill>
                  <a:srgbClr val="FFFFFF"/>
                </a:solidFill>
                <a:latin typeface="Montserrat Italics"/>
                <a:ea typeface="Montserrat Italics"/>
                <a:cs typeface="Montserrat Italics"/>
                <a:sym typeface="Montserrat Italics"/>
              </a:rPr>
              <a:t>Seguimiento del proyecto productivo</a:t>
            </a:r>
          </a:p>
        </p:txBody>
      </p:sp>
      <p:sp>
        <p:nvSpPr>
          <p:cNvPr id="16" name="TextBox 16"/>
          <p:cNvSpPr txBox="1"/>
          <p:nvPr/>
        </p:nvSpPr>
        <p:spPr>
          <a:xfrm>
            <a:off x="6782955" y="8543950"/>
            <a:ext cx="5788223" cy="695687"/>
          </a:xfrm>
          <a:prstGeom prst="rect">
            <a:avLst/>
          </a:prstGeom>
        </p:spPr>
        <p:txBody>
          <a:bodyPr lIns="0" tIns="0" rIns="0" bIns="0" rtlCol="0" anchor="t">
            <a:spAutoFit/>
          </a:bodyPr>
          <a:lstStyle/>
          <a:p>
            <a:pPr algn="ctr">
              <a:lnSpc>
                <a:spcPts val="5755"/>
              </a:lnSpc>
            </a:pPr>
            <a:r>
              <a:rPr lang="en-US" sz="4110" b="1">
                <a:solidFill>
                  <a:srgbClr val="FFFFFF"/>
                </a:solidFill>
                <a:latin typeface="Open Sans Bold"/>
                <a:ea typeface="Open Sans Bold"/>
                <a:cs typeface="Open Sans Bold"/>
                <a:sym typeface="Open Sans Bold"/>
              </a:rPr>
              <a:t>Económico productivo</a:t>
            </a:r>
          </a:p>
        </p:txBody>
      </p:sp>
      <p:sp>
        <p:nvSpPr>
          <p:cNvPr id="17" name="TextBox 17"/>
          <p:cNvSpPr txBox="1"/>
          <p:nvPr/>
        </p:nvSpPr>
        <p:spPr>
          <a:xfrm>
            <a:off x="-161050" y="25509"/>
            <a:ext cx="18064551" cy="2263063"/>
          </a:xfrm>
          <a:prstGeom prst="rect">
            <a:avLst/>
          </a:prstGeom>
        </p:spPr>
        <p:txBody>
          <a:bodyPr lIns="0" tIns="0" rIns="0" bIns="0" rtlCol="0" anchor="t">
            <a:spAutoFit/>
          </a:bodyPr>
          <a:lstStyle/>
          <a:p>
            <a:pPr algn="ctr">
              <a:lnSpc>
                <a:spcPts val="9139"/>
              </a:lnSpc>
            </a:pPr>
            <a:r>
              <a:rPr lang="en-US" sz="6528" b="1">
                <a:solidFill>
                  <a:srgbClr val="FFFFFF"/>
                </a:solidFill>
                <a:latin typeface="Open Sans Bold"/>
                <a:ea typeface="Open Sans Bold"/>
                <a:cs typeface="Open Sans Bold"/>
                <a:sym typeface="Open Sans Bold"/>
              </a:rPr>
              <a:t>3.- Intervención asamblea parroquial y en las comisiones:</a:t>
            </a:r>
          </a:p>
        </p:txBody>
      </p:sp>
      <p:sp>
        <p:nvSpPr>
          <p:cNvPr id="18" name="TextBox 18"/>
          <p:cNvSpPr txBox="1"/>
          <p:nvPr/>
        </p:nvSpPr>
        <p:spPr>
          <a:xfrm>
            <a:off x="487919" y="8936899"/>
            <a:ext cx="5852756" cy="976629"/>
          </a:xfrm>
          <a:prstGeom prst="rect">
            <a:avLst/>
          </a:prstGeom>
        </p:spPr>
        <p:txBody>
          <a:bodyPr lIns="0" tIns="0" rIns="0" bIns="0" rtlCol="0" anchor="t">
            <a:spAutoFit/>
          </a:bodyPr>
          <a:lstStyle/>
          <a:p>
            <a:pPr algn="ctr">
              <a:lnSpc>
                <a:spcPts val="3920"/>
              </a:lnSpc>
            </a:pPr>
            <a:r>
              <a:rPr lang="en-US" sz="2800" b="1">
                <a:solidFill>
                  <a:srgbClr val="FFFFFF"/>
                </a:solidFill>
                <a:latin typeface="Open Sans Bold"/>
                <a:ea typeface="Open Sans Bold"/>
                <a:cs typeface="Open Sans Bold"/>
                <a:sym typeface="Open Sans Bold"/>
              </a:rPr>
              <a:t>Fortalecimiento de la Asociación </a:t>
            </a:r>
          </a:p>
          <a:p>
            <a:pPr algn="ctr">
              <a:lnSpc>
                <a:spcPts val="3920"/>
              </a:lnSpc>
            </a:pPr>
            <a:r>
              <a:rPr lang="en-US" sz="2800" b="1">
                <a:solidFill>
                  <a:srgbClr val="FFFFFF"/>
                </a:solidFill>
                <a:latin typeface="Open Sans Bold"/>
                <a:ea typeface="Open Sans Bold"/>
                <a:cs typeface="Open Sans Bold"/>
                <a:sym typeface="Open Sans Bold"/>
              </a:rPr>
              <a:t>de Desarrollo Comunitario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grpSp>
        <p:nvGrpSpPr>
          <p:cNvPr id="2" name="Group 2"/>
          <p:cNvGrpSpPr/>
          <p:nvPr/>
        </p:nvGrpSpPr>
        <p:grpSpPr>
          <a:xfrm>
            <a:off x="14416213" y="-3317255"/>
            <a:ext cx="6381527" cy="6634510"/>
            <a:chOff x="0" y="0"/>
            <a:chExt cx="406400" cy="422511"/>
          </a:xfrm>
        </p:grpSpPr>
        <p:sp>
          <p:nvSpPr>
            <p:cNvPr id="3" name="Freeform 3"/>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sp>
        <p:sp>
          <p:nvSpPr>
            <p:cNvPr id="4" name="TextBox 4"/>
            <p:cNvSpPr txBox="1"/>
            <p:nvPr/>
          </p:nvSpPr>
          <p:spPr>
            <a:xfrm>
              <a:off x="101600" y="-38100"/>
              <a:ext cx="203200" cy="460611"/>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2458608" y="9252313"/>
            <a:ext cx="6381527" cy="6634510"/>
            <a:chOff x="0" y="0"/>
            <a:chExt cx="406400" cy="422511"/>
          </a:xfrm>
        </p:grpSpPr>
        <p:sp>
          <p:nvSpPr>
            <p:cNvPr id="6" name="Freeform 6"/>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sp>
        <p:sp>
          <p:nvSpPr>
            <p:cNvPr id="7" name="TextBox 7"/>
            <p:cNvSpPr txBox="1"/>
            <p:nvPr/>
          </p:nvSpPr>
          <p:spPr>
            <a:xfrm>
              <a:off x="101600" y="-38100"/>
              <a:ext cx="203200" cy="460611"/>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241420" y="2005250"/>
            <a:ext cx="7362996" cy="4652682"/>
          </a:xfrm>
          <a:custGeom>
            <a:avLst/>
            <a:gdLst/>
            <a:ahLst/>
            <a:cxnLst/>
            <a:rect l="l" t="t" r="r" b="b"/>
            <a:pathLst>
              <a:path w="7362996" h="4652682">
                <a:moveTo>
                  <a:pt x="0" y="0"/>
                </a:moveTo>
                <a:lnTo>
                  <a:pt x="7362996" y="0"/>
                </a:lnTo>
                <a:lnTo>
                  <a:pt x="7362996" y="4652682"/>
                </a:lnTo>
                <a:lnTo>
                  <a:pt x="0" y="4652682"/>
                </a:lnTo>
                <a:lnTo>
                  <a:pt x="0" y="0"/>
                </a:lnTo>
                <a:close/>
              </a:path>
            </a:pathLst>
          </a:custGeom>
          <a:blipFill>
            <a:blip r:embed="rId2"/>
            <a:stretch>
              <a:fillRect l="-820" t="-3153" r="-3827" b="-4035"/>
            </a:stretch>
          </a:blipFill>
        </p:spPr>
      </p:sp>
      <p:sp>
        <p:nvSpPr>
          <p:cNvPr id="9" name="Freeform 9"/>
          <p:cNvSpPr/>
          <p:nvPr/>
        </p:nvSpPr>
        <p:spPr>
          <a:xfrm>
            <a:off x="11506884" y="2005250"/>
            <a:ext cx="6563179" cy="4901202"/>
          </a:xfrm>
          <a:custGeom>
            <a:avLst/>
            <a:gdLst/>
            <a:ahLst/>
            <a:cxnLst/>
            <a:rect l="l" t="t" r="r" b="b"/>
            <a:pathLst>
              <a:path w="6563179" h="4901202">
                <a:moveTo>
                  <a:pt x="0" y="0"/>
                </a:moveTo>
                <a:lnTo>
                  <a:pt x="6563179" y="0"/>
                </a:lnTo>
                <a:lnTo>
                  <a:pt x="6563179" y="4901202"/>
                </a:lnTo>
                <a:lnTo>
                  <a:pt x="0" y="4901202"/>
                </a:lnTo>
                <a:lnTo>
                  <a:pt x="0" y="0"/>
                </a:lnTo>
                <a:close/>
              </a:path>
            </a:pathLst>
          </a:custGeom>
          <a:blipFill>
            <a:blip r:embed="rId3"/>
            <a:stretch>
              <a:fillRect l="-613" t="-2006" r="-2832" b="-3699"/>
            </a:stretch>
          </a:blipFill>
        </p:spPr>
      </p:sp>
      <p:sp>
        <p:nvSpPr>
          <p:cNvPr id="10" name="Freeform 10"/>
          <p:cNvSpPr/>
          <p:nvPr/>
        </p:nvSpPr>
        <p:spPr>
          <a:xfrm>
            <a:off x="7604416" y="1028700"/>
            <a:ext cx="3765763" cy="4230617"/>
          </a:xfrm>
          <a:custGeom>
            <a:avLst/>
            <a:gdLst/>
            <a:ahLst/>
            <a:cxnLst/>
            <a:rect l="l" t="t" r="r" b="b"/>
            <a:pathLst>
              <a:path w="3765763" h="4230617">
                <a:moveTo>
                  <a:pt x="0" y="0"/>
                </a:moveTo>
                <a:lnTo>
                  <a:pt x="3765763" y="0"/>
                </a:lnTo>
                <a:lnTo>
                  <a:pt x="3765763" y="4230617"/>
                </a:lnTo>
                <a:lnTo>
                  <a:pt x="0" y="4230617"/>
                </a:lnTo>
                <a:lnTo>
                  <a:pt x="0" y="0"/>
                </a:lnTo>
                <a:close/>
              </a:path>
            </a:pathLst>
          </a:custGeom>
          <a:blipFill>
            <a:blip r:embed="rId4"/>
            <a:stretch>
              <a:fillRect l="-1411" t="-1256" r="-5177" b="-3962"/>
            </a:stretch>
          </a:blipFill>
        </p:spPr>
      </p:sp>
      <p:sp>
        <p:nvSpPr>
          <p:cNvPr id="11" name="Freeform 11"/>
          <p:cNvSpPr/>
          <p:nvPr/>
        </p:nvSpPr>
        <p:spPr>
          <a:xfrm>
            <a:off x="7908457" y="5833178"/>
            <a:ext cx="3128335" cy="4245362"/>
          </a:xfrm>
          <a:custGeom>
            <a:avLst/>
            <a:gdLst/>
            <a:ahLst/>
            <a:cxnLst/>
            <a:rect l="l" t="t" r="r" b="b"/>
            <a:pathLst>
              <a:path w="3128335" h="4245362">
                <a:moveTo>
                  <a:pt x="0" y="0"/>
                </a:moveTo>
                <a:lnTo>
                  <a:pt x="3128335" y="0"/>
                </a:lnTo>
                <a:lnTo>
                  <a:pt x="3128335" y="4245361"/>
                </a:lnTo>
                <a:lnTo>
                  <a:pt x="0" y="4245361"/>
                </a:lnTo>
                <a:lnTo>
                  <a:pt x="0" y="0"/>
                </a:lnTo>
                <a:close/>
              </a:path>
            </a:pathLst>
          </a:custGeom>
          <a:blipFill>
            <a:blip r:embed="rId5"/>
            <a:stretch>
              <a:fillRect r="-3593" b="-2648"/>
            </a:stretch>
          </a:blipFill>
        </p:spPr>
      </p:sp>
      <p:sp>
        <p:nvSpPr>
          <p:cNvPr id="12" name="TextBox 12"/>
          <p:cNvSpPr txBox="1"/>
          <p:nvPr/>
        </p:nvSpPr>
        <p:spPr>
          <a:xfrm>
            <a:off x="366077" y="191770"/>
            <a:ext cx="17555845" cy="836930"/>
          </a:xfrm>
          <a:prstGeom prst="rect">
            <a:avLst/>
          </a:prstGeom>
        </p:spPr>
        <p:txBody>
          <a:bodyPr lIns="0" tIns="0" rIns="0" bIns="0" rtlCol="0" anchor="t">
            <a:spAutoFit/>
          </a:bodyPr>
          <a:lstStyle/>
          <a:p>
            <a:pPr marL="0" lvl="0" indent="0" algn="ctr">
              <a:lnSpc>
                <a:spcPts val="6490"/>
              </a:lnSpc>
              <a:spcBef>
                <a:spcPct val="0"/>
              </a:spcBef>
            </a:pPr>
            <a:r>
              <a:rPr lang="en-US" sz="5900" b="1">
                <a:solidFill>
                  <a:srgbClr val="3DD9E3"/>
                </a:solidFill>
                <a:latin typeface="Montserrat Ultra-Bold"/>
                <a:ea typeface="Montserrat Ultra-Bold"/>
                <a:cs typeface="Montserrat Ultra-Bold"/>
                <a:sym typeface="Montserrat Ultra-Bold"/>
              </a:rPr>
              <a:t>Feria artesanal, gastronómica y productiva</a:t>
            </a:r>
          </a:p>
        </p:txBody>
      </p:sp>
      <p:sp>
        <p:nvSpPr>
          <p:cNvPr id="13" name="TextBox 13"/>
          <p:cNvSpPr txBox="1"/>
          <p:nvPr/>
        </p:nvSpPr>
        <p:spPr>
          <a:xfrm>
            <a:off x="1756673" y="6858497"/>
            <a:ext cx="4332491" cy="406807"/>
          </a:xfrm>
          <a:prstGeom prst="rect">
            <a:avLst/>
          </a:prstGeom>
        </p:spPr>
        <p:txBody>
          <a:bodyPr lIns="0" tIns="0" rIns="0" bIns="0" rtlCol="0" anchor="t">
            <a:spAutoFit/>
          </a:bodyPr>
          <a:lstStyle/>
          <a:p>
            <a:pPr marL="0" lvl="0" indent="0" algn="ctr">
              <a:lnSpc>
                <a:spcPts val="3448"/>
              </a:lnSpc>
              <a:spcBef>
                <a:spcPct val="0"/>
              </a:spcBef>
            </a:pPr>
            <a:r>
              <a:rPr lang="en-US" sz="2210" i="1">
                <a:solidFill>
                  <a:srgbClr val="FFFFFF"/>
                </a:solidFill>
                <a:latin typeface="Montserrat Italics"/>
                <a:ea typeface="Montserrat Italics"/>
                <a:cs typeface="Montserrat Italics"/>
                <a:sym typeface="Montserrat Italics"/>
              </a:rPr>
              <a:t>Artesanos con las autoridades </a:t>
            </a:r>
          </a:p>
        </p:txBody>
      </p:sp>
      <p:sp>
        <p:nvSpPr>
          <p:cNvPr id="14" name="TextBox 14"/>
          <p:cNvSpPr txBox="1"/>
          <p:nvPr/>
        </p:nvSpPr>
        <p:spPr>
          <a:xfrm>
            <a:off x="11506884" y="7023801"/>
            <a:ext cx="6563179" cy="838492"/>
          </a:xfrm>
          <a:prstGeom prst="rect">
            <a:avLst/>
          </a:prstGeom>
        </p:spPr>
        <p:txBody>
          <a:bodyPr lIns="0" tIns="0" rIns="0" bIns="0" rtlCol="0" anchor="t">
            <a:spAutoFit/>
          </a:bodyPr>
          <a:lstStyle/>
          <a:p>
            <a:pPr marL="0" lvl="0" indent="0" algn="ctr">
              <a:lnSpc>
                <a:spcPts val="3448"/>
              </a:lnSpc>
              <a:spcBef>
                <a:spcPct val="0"/>
              </a:spcBef>
            </a:pPr>
            <a:r>
              <a:rPr lang="en-US" sz="2210" i="1">
                <a:solidFill>
                  <a:srgbClr val="FFFFFF"/>
                </a:solidFill>
                <a:latin typeface="Montserrat Italics"/>
                <a:ea typeface="Montserrat Italics"/>
                <a:cs typeface="Montserrat Italics"/>
                <a:sym typeface="Montserrat Italics"/>
              </a:rPr>
              <a:t>Gestión de la Feria y el Primer concurso del sombrero de paja toquilla.</a:t>
            </a:r>
          </a:p>
        </p:txBody>
      </p:sp>
      <p:sp>
        <p:nvSpPr>
          <p:cNvPr id="15" name="TextBox 15"/>
          <p:cNvSpPr txBox="1"/>
          <p:nvPr/>
        </p:nvSpPr>
        <p:spPr>
          <a:xfrm>
            <a:off x="7746354" y="5401392"/>
            <a:ext cx="3517344" cy="431785"/>
          </a:xfrm>
          <a:prstGeom prst="rect">
            <a:avLst/>
          </a:prstGeom>
        </p:spPr>
        <p:txBody>
          <a:bodyPr lIns="0" tIns="0" rIns="0" bIns="0" rtlCol="0" anchor="t">
            <a:spAutoFit/>
          </a:bodyPr>
          <a:lstStyle/>
          <a:p>
            <a:pPr algn="ctr">
              <a:lnSpc>
                <a:spcPts val="3500"/>
              </a:lnSpc>
            </a:pPr>
            <a:r>
              <a:rPr lang="en-US" sz="2500" b="1">
                <a:solidFill>
                  <a:srgbClr val="FFFFFF"/>
                </a:solidFill>
                <a:latin typeface="Open Sans Bold"/>
                <a:ea typeface="Open Sans Bold"/>
                <a:cs typeface="Open Sans Bold"/>
                <a:sym typeface="Open Sans Bold"/>
              </a:rPr>
              <a:t>Invitacion a artesanos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672577" y="1210203"/>
            <a:ext cx="5804791" cy="4353594"/>
          </a:xfrm>
          <a:custGeom>
            <a:avLst/>
            <a:gdLst/>
            <a:ahLst/>
            <a:cxnLst/>
            <a:rect l="l" t="t" r="r" b="b"/>
            <a:pathLst>
              <a:path w="5804791" h="4353594">
                <a:moveTo>
                  <a:pt x="0" y="0"/>
                </a:moveTo>
                <a:lnTo>
                  <a:pt x="5804791" y="0"/>
                </a:lnTo>
                <a:lnTo>
                  <a:pt x="5804791" y="4353593"/>
                </a:lnTo>
                <a:lnTo>
                  <a:pt x="0" y="4353593"/>
                </a:lnTo>
                <a:lnTo>
                  <a:pt x="0" y="0"/>
                </a:lnTo>
                <a:close/>
              </a:path>
            </a:pathLst>
          </a:custGeom>
          <a:blipFill>
            <a:blip r:embed="rId2"/>
            <a:stretch>
              <a:fillRect/>
            </a:stretch>
          </a:blipFill>
          <a:ln w="38100" cap="rnd">
            <a:solidFill>
              <a:srgbClr val="000000"/>
            </a:solidFill>
            <a:prstDash val="solid"/>
            <a:round/>
          </a:ln>
        </p:spPr>
      </p:sp>
      <p:sp>
        <p:nvSpPr>
          <p:cNvPr id="3" name="Freeform 3"/>
          <p:cNvSpPr/>
          <p:nvPr/>
        </p:nvSpPr>
        <p:spPr>
          <a:xfrm>
            <a:off x="3748727" y="5879321"/>
            <a:ext cx="5876905" cy="4407679"/>
          </a:xfrm>
          <a:custGeom>
            <a:avLst/>
            <a:gdLst/>
            <a:ahLst/>
            <a:cxnLst/>
            <a:rect l="l" t="t" r="r" b="b"/>
            <a:pathLst>
              <a:path w="5876905" h="4407679">
                <a:moveTo>
                  <a:pt x="0" y="0"/>
                </a:moveTo>
                <a:lnTo>
                  <a:pt x="5876906" y="0"/>
                </a:lnTo>
                <a:lnTo>
                  <a:pt x="5876906" y="4407679"/>
                </a:lnTo>
                <a:lnTo>
                  <a:pt x="0" y="4407679"/>
                </a:lnTo>
                <a:lnTo>
                  <a:pt x="0" y="0"/>
                </a:lnTo>
                <a:close/>
              </a:path>
            </a:pathLst>
          </a:custGeom>
          <a:blipFill>
            <a:blip r:embed="rId3"/>
            <a:stretch>
              <a:fillRect/>
            </a:stretch>
          </a:blipFill>
          <a:ln w="38100" cap="rnd">
            <a:solidFill>
              <a:srgbClr val="000000"/>
            </a:solidFill>
            <a:prstDash val="solid"/>
            <a:round/>
          </a:ln>
        </p:spPr>
      </p:sp>
      <p:sp>
        <p:nvSpPr>
          <p:cNvPr id="4" name="Freeform 4"/>
          <p:cNvSpPr/>
          <p:nvPr/>
        </p:nvSpPr>
        <p:spPr>
          <a:xfrm>
            <a:off x="9809230" y="2112490"/>
            <a:ext cx="7960894" cy="5970671"/>
          </a:xfrm>
          <a:custGeom>
            <a:avLst/>
            <a:gdLst/>
            <a:ahLst/>
            <a:cxnLst/>
            <a:rect l="l" t="t" r="r" b="b"/>
            <a:pathLst>
              <a:path w="7960894" h="5970671">
                <a:moveTo>
                  <a:pt x="0" y="0"/>
                </a:moveTo>
                <a:lnTo>
                  <a:pt x="7960894" y="0"/>
                </a:lnTo>
                <a:lnTo>
                  <a:pt x="7960894" y="5970670"/>
                </a:lnTo>
                <a:lnTo>
                  <a:pt x="0" y="5970670"/>
                </a:lnTo>
                <a:lnTo>
                  <a:pt x="0" y="0"/>
                </a:lnTo>
                <a:close/>
              </a:path>
            </a:pathLst>
          </a:custGeom>
          <a:blipFill>
            <a:blip r:embed="rId4"/>
            <a:stretch>
              <a:fillRect/>
            </a:stretch>
          </a:blipFill>
          <a:ln w="38100" cap="rnd">
            <a:solidFill>
              <a:srgbClr val="000000"/>
            </a:solidFill>
            <a:prstDash val="solid"/>
            <a:round/>
          </a:ln>
        </p:spPr>
      </p:sp>
      <p:sp>
        <p:nvSpPr>
          <p:cNvPr id="5" name="TextBox 5"/>
          <p:cNvSpPr txBox="1"/>
          <p:nvPr/>
        </p:nvSpPr>
        <p:spPr>
          <a:xfrm>
            <a:off x="1659009" y="438678"/>
            <a:ext cx="13939881" cy="771525"/>
          </a:xfrm>
          <a:prstGeom prst="rect">
            <a:avLst/>
          </a:prstGeom>
        </p:spPr>
        <p:txBody>
          <a:bodyPr lIns="0" tIns="0" rIns="0" bIns="0" rtlCol="0" anchor="t">
            <a:spAutoFit/>
          </a:bodyPr>
          <a:lstStyle/>
          <a:p>
            <a:pPr algn="ctr">
              <a:lnSpc>
                <a:spcPts val="6300"/>
              </a:lnSpc>
            </a:pPr>
            <a:r>
              <a:rPr lang="en-US" sz="4500" b="1">
                <a:solidFill>
                  <a:srgbClr val="FFFFFF"/>
                </a:solidFill>
                <a:latin typeface="Open Sans Bold"/>
                <a:ea typeface="Open Sans Bold"/>
                <a:cs typeface="Open Sans Bold"/>
                <a:sym typeface="Open Sans Bold"/>
              </a:rPr>
              <a:t>Primer concurso del sombrero de paja toquilla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314241" y="382738"/>
            <a:ext cx="4731004" cy="5676664"/>
          </a:xfrm>
          <a:custGeom>
            <a:avLst/>
            <a:gdLst/>
            <a:ahLst/>
            <a:cxnLst/>
            <a:rect l="l" t="t" r="r" b="b"/>
            <a:pathLst>
              <a:path w="4731004" h="5676664">
                <a:moveTo>
                  <a:pt x="0" y="0"/>
                </a:moveTo>
                <a:lnTo>
                  <a:pt x="4731004" y="0"/>
                </a:lnTo>
                <a:lnTo>
                  <a:pt x="4731004" y="5676664"/>
                </a:lnTo>
                <a:lnTo>
                  <a:pt x="0" y="5676664"/>
                </a:lnTo>
                <a:lnTo>
                  <a:pt x="0" y="0"/>
                </a:lnTo>
                <a:close/>
              </a:path>
            </a:pathLst>
          </a:custGeom>
          <a:blipFill>
            <a:blip r:embed="rId2"/>
            <a:stretch>
              <a:fillRect l="-1483" t="-1236" r="-3956" b="-3297"/>
            </a:stretch>
          </a:blipFill>
        </p:spPr>
      </p:sp>
      <p:sp>
        <p:nvSpPr>
          <p:cNvPr id="3" name="Freeform 3"/>
          <p:cNvSpPr/>
          <p:nvPr/>
        </p:nvSpPr>
        <p:spPr>
          <a:xfrm>
            <a:off x="5182383" y="3293769"/>
            <a:ext cx="7236286" cy="4595931"/>
          </a:xfrm>
          <a:custGeom>
            <a:avLst/>
            <a:gdLst/>
            <a:ahLst/>
            <a:cxnLst/>
            <a:rect l="l" t="t" r="r" b="b"/>
            <a:pathLst>
              <a:path w="7236286" h="4595931">
                <a:moveTo>
                  <a:pt x="0" y="0"/>
                </a:moveTo>
                <a:lnTo>
                  <a:pt x="7236287" y="0"/>
                </a:lnTo>
                <a:lnTo>
                  <a:pt x="7236287" y="4595931"/>
                </a:lnTo>
                <a:lnTo>
                  <a:pt x="0" y="4595931"/>
                </a:lnTo>
                <a:lnTo>
                  <a:pt x="0" y="0"/>
                </a:lnTo>
                <a:close/>
              </a:path>
            </a:pathLst>
          </a:custGeom>
          <a:blipFill>
            <a:blip r:embed="rId3"/>
            <a:stretch>
              <a:fillRect l="-2013" t="-2343" r="-4314" b="-6340"/>
            </a:stretch>
          </a:blipFill>
        </p:spPr>
      </p:sp>
      <p:sp>
        <p:nvSpPr>
          <p:cNvPr id="4" name="Freeform 4"/>
          <p:cNvSpPr/>
          <p:nvPr/>
        </p:nvSpPr>
        <p:spPr>
          <a:xfrm>
            <a:off x="12456770" y="4822249"/>
            <a:ext cx="5831230" cy="3641489"/>
          </a:xfrm>
          <a:custGeom>
            <a:avLst/>
            <a:gdLst/>
            <a:ahLst/>
            <a:cxnLst/>
            <a:rect l="l" t="t" r="r" b="b"/>
            <a:pathLst>
              <a:path w="5831230" h="3641489">
                <a:moveTo>
                  <a:pt x="0" y="0"/>
                </a:moveTo>
                <a:lnTo>
                  <a:pt x="5831230" y="0"/>
                </a:lnTo>
                <a:lnTo>
                  <a:pt x="5831230" y="3641489"/>
                </a:lnTo>
                <a:lnTo>
                  <a:pt x="0" y="3641489"/>
                </a:lnTo>
                <a:lnTo>
                  <a:pt x="0" y="0"/>
                </a:lnTo>
                <a:close/>
              </a:path>
            </a:pathLst>
          </a:custGeom>
          <a:blipFill>
            <a:blip r:embed="rId4"/>
            <a:stretch>
              <a:fillRect l="-1219" t="-2603" r="-3252" b="-5207"/>
            </a:stretch>
          </a:blipFill>
        </p:spPr>
      </p:sp>
      <p:sp>
        <p:nvSpPr>
          <p:cNvPr id="5" name="TextBox 5"/>
          <p:cNvSpPr txBox="1"/>
          <p:nvPr/>
        </p:nvSpPr>
        <p:spPr>
          <a:xfrm>
            <a:off x="12818032" y="8406588"/>
            <a:ext cx="5469968" cy="1634986"/>
          </a:xfrm>
          <a:prstGeom prst="rect">
            <a:avLst/>
          </a:prstGeom>
        </p:spPr>
        <p:txBody>
          <a:bodyPr lIns="0" tIns="0" rIns="0" bIns="0" rtlCol="0" anchor="t">
            <a:spAutoFit/>
          </a:bodyPr>
          <a:lstStyle/>
          <a:p>
            <a:pPr algn="ctr">
              <a:lnSpc>
                <a:spcPts val="4382"/>
              </a:lnSpc>
            </a:pPr>
            <a:r>
              <a:rPr lang="en-US" sz="3130" b="1">
                <a:solidFill>
                  <a:srgbClr val="FFFFFF"/>
                </a:solidFill>
                <a:latin typeface="Open Sans Bold"/>
                <a:ea typeface="Open Sans Bold"/>
                <a:cs typeface="Open Sans Bold"/>
                <a:sym typeface="Open Sans Bold"/>
              </a:rPr>
              <a:t>Seguimiento al taller sobre Finanzas en la UE “Pío Bravo”</a:t>
            </a:r>
          </a:p>
        </p:txBody>
      </p:sp>
      <p:sp>
        <p:nvSpPr>
          <p:cNvPr id="6" name="TextBox 6"/>
          <p:cNvSpPr txBox="1"/>
          <p:nvPr/>
        </p:nvSpPr>
        <p:spPr>
          <a:xfrm>
            <a:off x="5220483" y="7823025"/>
            <a:ext cx="7160086" cy="1216024"/>
          </a:xfrm>
          <a:prstGeom prst="rect">
            <a:avLst/>
          </a:prstGeom>
        </p:spPr>
        <p:txBody>
          <a:bodyPr lIns="0" tIns="0" rIns="0" bIns="0" rtlCol="0" anchor="t">
            <a:spAutoFit/>
          </a:bodyPr>
          <a:lstStyle/>
          <a:p>
            <a:pPr algn="ctr">
              <a:lnSpc>
                <a:spcPts val="4900"/>
              </a:lnSpc>
            </a:pPr>
            <a:r>
              <a:rPr lang="en-US" sz="3500" b="1">
                <a:solidFill>
                  <a:srgbClr val="FFFFFF"/>
                </a:solidFill>
                <a:latin typeface="Open Sans Bold"/>
                <a:ea typeface="Open Sans Bold"/>
                <a:cs typeface="Open Sans Bold"/>
                <a:sym typeface="Open Sans Bold"/>
              </a:rPr>
              <a:t>ejercicios prácticos con los estudiantes</a:t>
            </a:r>
          </a:p>
        </p:txBody>
      </p:sp>
      <p:sp>
        <p:nvSpPr>
          <p:cNvPr id="7" name="TextBox 7"/>
          <p:cNvSpPr txBox="1"/>
          <p:nvPr/>
        </p:nvSpPr>
        <p:spPr>
          <a:xfrm>
            <a:off x="314241" y="5992727"/>
            <a:ext cx="4906243" cy="1725929"/>
          </a:xfrm>
          <a:prstGeom prst="rect">
            <a:avLst/>
          </a:prstGeom>
        </p:spPr>
        <p:txBody>
          <a:bodyPr lIns="0" tIns="0" rIns="0" bIns="0" rtlCol="0" anchor="t">
            <a:spAutoFit/>
          </a:bodyPr>
          <a:lstStyle/>
          <a:p>
            <a:pPr algn="ctr">
              <a:lnSpc>
                <a:spcPts val="4620"/>
              </a:lnSpc>
            </a:pPr>
            <a:r>
              <a:rPr lang="en-US" sz="3300" b="1">
                <a:solidFill>
                  <a:srgbClr val="FFFFFF"/>
                </a:solidFill>
                <a:latin typeface="Open Sans Bold"/>
                <a:ea typeface="Open Sans Bold"/>
                <a:cs typeface="Open Sans Bold"/>
                <a:sym typeface="Open Sans Bold"/>
              </a:rPr>
              <a:t>Entrega de pollitos a los jóvenes en el taller sobre Finanzas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1002968" y="2225579"/>
            <a:ext cx="5310349" cy="5310349"/>
          </a:xfrm>
          <a:custGeom>
            <a:avLst/>
            <a:gdLst/>
            <a:ahLst/>
            <a:cxnLst/>
            <a:rect l="l" t="t" r="r" b="b"/>
            <a:pathLst>
              <a:path w="5310349" h="5310349">
                <a:moveTo>
                  <a:pt x="0" y="0"/>
                </a:moveTo>
                <a:lnTo>
                  <a:pt x="5310349" y="0"/>
                </a:lnTo>
                <a:lnTo>
                  <a:pt x="5310349" y="5310349"/>
                </a:lnTo>
                <a:lnTo>
                  <a:pt x="0" y="5310349"/>
                </a:lnTo>
                <a:lnTo>
                  <a:pt x="0" y="0"/>
                </a:lnTo>
                <a:close/>
              </a:path>
            </a:pathLst>
          </a:custGeom>
          <a:blipFill>
            <a:blip r:embed="rId2"/>
            <a:stretch>
              <a:fillRect/>
            </a:stretch>
          </a:blipFill>
          <a:ln w="76200" cap="rnd">
            <a:solidFill>
              <a:srgbClr val="000000"/>
            </a:solidFill>
            <a:prstDash val="solid"/>
            <a:round/>
          </a:ln>
        </p:spPr>
      </p:sp>
      <p:sp>
        <p:nvSpPr>
          <p:cNvPr id="3" name="Freeform 3"/>
          <p:cNvSpPr/>
          <p:nvPr/>
        </p:nvSpPr>
        <p:spPr>
          <a:xfrm>
            <a:off x="6722892" y="1428115"/>
            <a:ext cx="4600641" cy="6905278"/>
          </a:xfrm>
          <a:custGeom>
            <a:avLst/>
            <a:gdLst/>
            <a:ahLst/>
            <a:cxnLst/>
            <a:rect l="l" t="t" r="r" b="b"/>
            <a:pathLst>
              <a:path w="4600641" h="6905278">
                <a:moveTo>
                  <a:pt x="0" y="0"/>
                </a:moveTo>
                <a:lnTo>
                  <a:pt x="4600641" y="0"/>
                </a:lnTo>
                <a:lnTo>
                  <a:pt x="4600641" y="6905278"/>
                </a:lnTo>
                <a:lnTo>
                  <a:pt x="0" y="6905278"/>
                </a:lnTo>
                <a:lnTo>
                  <a:pt x="0" y="0"/>
                </a:lnTo>
                <a:close/>
              </a:path>
            </a:pathLst>
          </a:custGeom>
          <a:blipFill>
            <a:blip r:embed="rId3"/>
            <a:stretch>
              <a:fillRect/>
            </a:stretch>
          </a:blipFill>
          <a:ln w="66675" cap="sq">
            <a:solidFill>
              <a:srgbClr val="000000"/>
            </a:solidFill>
            <a:prstDash val="solid"/>
            <a:miter/>
          </a:ln>
        </p:spPr>
      </p:sp>
      <p:sp>
        <p:nvSpPr>
          <p:cNvPr id="4" name="Freeform 4"/>
          <p:cNvSpPr/>
          <p:nvPr/>
        </p:nvSpPr>
        <p:spPr>
          <a:xfrm>
            <a:off x="11737176" y="3092088"/>
            <a:ext cx="5098494" cy="3577332"/>
          </a:xfrm>
          <a:custGeom>
            <a:avLst/>
            <a:gdLst/>
            <a:ahLst/>
            <a:cxnLst/>
            <a:rect l="l" t="t" r="r" b="b"/>
            <a:pathLst>
              <a:path w="5098494" h="3577332">
                <a:moveTo>
                  <a:pt x="0" y="0"/>
                </a:moveTo>
                <a:lnTo>
                  <a:pt x="5098494" y="0"/>
                </a:lnTo>
                <a:lnTo>
                  <a:pt x="5098494" y="3577332"/>
                </a:lnTo>
                <a:lnTo>
                  <a:pt x="0" y="3577332"/>
                </a:lnTo>
                <a:lnTo>
                  <a:pt x="0" y="0"/>
                </a:lnTo>
                <a:close/>
              </a:path>
            </a:pathLst>
          </a:custGeom>
          <a:blipFill>
            <a:blip r:embed="rId4"/>
            <a:stretch>
              <a:fillRect l="-24480" t="-28700" r="-23690" b="-9512"/>
            </a:stretch>
          </a:blipFill>
          <a:ln w="76200" cap="rnd">
            <a:solidFill>
              <a:srgbClr val="000000"/>
            </a:solidFill>
            <a:prstDash val="solid"/>
            <a:round/>
          </a:ln>
        </p:spPr>
      </p:sp>
      <p:sp>
        <p:nvSpPr>
          <p:cNvPr id="5" name="TextBox 5"/>
          <p:cNvSpPr txBox="1"/>
          <p:nvPr/>
        </p:nvSpPr>
        <p:spPr>
          <a:xfrm>
            <a:off x="4103788" y="524510"/>
            <a:ext cx="9838849" cy="903605"/>
          </a:xfrm>
          <a:prstGeom prst="rect">
            <a:avLst/>
          </a:prstGeom>
        </p:spPr>
        <p:txBody>
          <a:bodyPr lIns="0" tIns="0" rIns="0" bIns="0" rtlCol="0" anchor="t">
            <a:spAutoFit/>
          </a:bodyPr>
          <a:lstStyle/>
          <a:p>
            <a:pPr algn="ctr">
              <a:lnSpc>
                <a:spcPts val="7419"/>
              </a:lnSpc>
            </a:pPr>
            <a:r>
              <a:rPr lang="en-US" sz="5299" b="1">
                <a:solidFill>
                  <a:srgbClr val="FFFFFF"/>
                </a:solidFill>
                <a:latin typeface="Open Sans Bold"/>
                <a:ea typeface="Open Sans Bold"/>
                <a:cs typeface="Open Sans Bold"/>
                <a:sym typeface="Open Sans Bold"/>
              </a:rPr>
              <a:t>COMISIÓN SOCIO - CULTURAL</a:t>
            </a:r>
          </a:p>
        </p:txBody>
      </p:sp>
      <p:sp>
        <p:nvSpPr>
          <p:cNvPr id="6" name="TextBox 6"/>
          <p:cNvSpPr txBox="1"/>
          <p:nvPr/>
        </p:nvSpPr>
        <p:spPr>
          <a:xfrm>
            <a:off x="2004997" y="8767127"/>
            <a:ext cx="14649688" cy="887095"/>
          </a:xfrm>
          <a:prstGeom prst="rect">
            <a:avLst/>
          </a:prstGeom>
        </p:spPr>
        <p:txBody>
          <a:bodyPr lIns="0" tIns="0" rIns="0" bIns="0" rtlCol="0" anchor="t">
            <a:spAutoFit/>
          </a:bodyPr>
          <a:lstStyle/>
          <a:p>
            <a:pPr algn="ctr">
              <a:lnSpc>
                <a:spcPts val="7279"/>
              </a:lnSpc>
            </a:pPr>
            <a:r>
              <a:rPr lang="en-US" sz="5199" b="1">
                <a:solidFill>
                  <a:srgbClr val="FFFFFF"/>
                </a:solidFill>
                <a:latin typeface="Open Sans Bold"/>
                <a:ea typeface="Open Sans Bold"/>
                <a:cs typeface="Open Sans Bold"/>
                <a:sym typeface="Open Sans Bold"/>
              </a:rPr>
              <a:t>Apoyo en las actividades festivas parroquial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373024" y="1494023"/>
            <a:ext cx="8578221" cy="4825249"/>
          </a:xfrm>
          <a:custGeom>
            <a:avLst/>
            <a:gdLst/>
            <a:ahLst/>
            <a:cxnLst/>
            <a:rect l="l" t="t" r="r" b="b"/>
            <a:pathLst>
              <a:path w="8578221" h="4825249">
                <a:moveTo>
                  <a:pt x="0" y="0"/>
                </a:moveTo>
                <a:lnTo>
                  <a:pt x="8578221" y="0"/>
                </a:lnTo>
                <a:lnTo>
                  <a:pt x="8578221" y="4825249"/>
                </a:lnTo>
                <a:lnTo>
                  <a:pt x="0" y="4825249"/>
                </a:lnTo>
                <a:lnTo>
                  <a:pt x="0" y="0"/>
                </a:lnTo>
                <a:close/>
              </a:path>
            </a:pathLst>
          </a:custGeom>
          <a:blipFill>
            <a:blip r:embed="rId2"/>
            <a:stretch>
              <a:fillRect/>
            </a:stretch>
          </a:blipFill>
          <a:ln w="38100" cap="rnd">
            <a:solidFill>
              <a:srgbClr val="000000"/>
            </a:solidFill>
            <a:prstDash val="solid"/>
            <a:round/>
          </a:ln>
        </p:spPr>
      </p:sp>
      <p:sp>
        <p:nvSpPr>
          <p:cNvPr id="3" name="Freeform 3"/>
          <p:cNvSpPr/>
          <p:nvPr/>
        </p:nvSpPr>
        <p:spPr>
          <a:xfrm>
            <a:off x="9552169" y="3385504"/>
            <a:ext cx="7960894" cy="5970671"/>
          </a:xfrm>
          <a:custGeom>
            <a:avLst/>
            <a:gdLst/>
            <a:ahLst/>
            <a:cxnLst/>
            <a:rect l="l" t="t" r="r" b="b"/>
            <a:pathLst>
              <a:path w="7960894" h="5970671">
                <a:moveTo>
                  <a:pt x="0" y="0"/>
                </a:moveTo>
                <a:lnTo>
                  <a:pt x="7960895" y="0"/>
                </a:lnTo>
                <a:lnTo>
                  <a:pt x="7960895" y="5970671"/>
                </a:lnTo>
                <a:lnTo>
                  <a:pt x="0" y="5970671"/>
                </a:lnTo>
                <a:lnTo>
                  <a:pt x="0" y="0"/>
                </a:lnTo>
                <a:close/>
              </a:path>
            </a:pathLst>
          </a:custGeom>
          <a:blipFill>
            <a:blip r:embed="rId3"/>
            <a:stretch>
              <a:fillRect/>
            </a:stretch>
          </a:blipFill>
          <a:ln w="38100" cap="rnd">
            <a:solidFill>
              <a:srgbClr val="000000"/>
            </a:solidFill>
            <a:prstDash val="solid"/>
            <a:round/>
          </a:ln>
        </p:spPr>
      </p:sp>
      <p:sp>
        <p:nvSpPr>
          <p:cNvPr id="4" name="TextBox 4"/>
          <p:cNvSpPr txBox="1"/>
          <p:nvPr/>
        </p:nvSpPr>
        <p:spPr>
          <a:xfrm>
            <a:off x="1792294" y="6465627"/>
            <a:ext cx="5420678" cy="771525"/>
          </a:xfrm>
          <a:prstGeom prst="rect">
            <a:avLst/>
          </a:prstGeom>
        </p:spPr>
        <p:txBody>
          <a:bodyPr lIns="0" tIns="0" rIns="0" bIns="0" rtlCol="0" anchor="t">
            <a:spAutoFit/>
          </a:bodyPr>
          <a:lstStyle/>
          <a:p>
            <a:pPr algn="ctr">
              <a:lnSpc>
                <a:spcPts val="6300"/>
              </a:lnSpc>
            </a:pPr>
            <a:r>
              <a:rPr lang="en-US" sz="4500" b="1">
                <a:solidFill>
                  <a:srgbClr val="FFFFFF"/>
                </a:solidFill>
                <a:latin typeface="Open Sans Bold"/>
                <a:ea typeface="Open Sans Bold"/>
                <a:cs typeface="Open Sans Bold"/>
                <a:sym typeface="Open Sans Bold"/>
              </a:rPr>
              <a:t>Evento de carnaval</a:t>
            </a:r>
          </a:p>
        </p:txBody>
      </p:sp>
      <p:sp>
        <p:nvSpPr>
          <p:cNvPr id="5" name="TextBox 5"/>
          <p:cNvSpPr txBox="1"/>
          <p:nvPr/>
        </p:nvSpPr>
        <p:spPr>
          <a:xfrm>
            <a:off x="9795542" y="1389248"/>
            <a:ext cx="7474148" cy="1749425"/>
          </a:xfrm>
          <a:prstGeom prst="rect">
            <a:avLst/>
          </a:prstGeom>
        </p:spPr>
        <p:txBody>
          <a:bodyPr lIns="0" tIns="0" rIns="0" bIns="0" rtlCol="0" anchor="t">
            <a:spAutoFit/>
          </a:bodyPr>
          <a:lstStyle/>
          <a:p>
            <a:pPr algn="ctr">
              <a:lnSpc>
                <a:spcPts val="7000"/>
              </a:lnSpc>
            </a:pPr>
            <a:r>
              <a:rPr lang="en-US" sz="5000" b="1">
                <a:solidFill>
                  <a:srgbClr val="FFFFFF"/>
                </a:solidFill>
                <a:latin typeface="Open Sans Bold"/>
                <a:ea typeface="Open Sans Bold"/>
                <a:cs typeface="Open Sans Bold"/>
                <a:sym typeface="Open Sans Bold"/>
              </a:rPr>
              <a:t>Maratón Corriendo por </a:t>
            </a:r>
          </a:p>
          <a:p>
            <a:pPr algn="ctr">
              <a:lnSpc>
                <a:spcPts val="7000"/>
              </a:lnSpc>
            </a:pPr>
            <a:r>
              <a:rPr lang="en-US" sz="5000" b="1">
                <a:solidFill>
                  <a:srgbClr val="FFFFFF"/>
                </a:solidFill>
                <a:latin typeface="Open Sans Bold"/>
                <a:ea typeface="Open Sans Bold"/>
                <a:cs typeface="Open Sans Bold"/>
                <a:sym typeface="Open Sans Bold"/>
              </a:rPr>
              <a:t>nuestras raices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326067" y="751041"/>
            <a:ext cx="6575583" cy="4689322"/>
          </a:xfrm>
          <a:custGeom>
            <a:avLst/>
            <a:gdLst/>
            <a:ahLst/>
            <a:cxnLst/>
            <a:rect l="l" t="t" r="r" b="b"/>
            <a:pathLst>
              <a:path w="6575583" h="4689322">
                <a:moveTo>
                  <a:pt x="0" y="0"/>
                </a:moveTo>
                <a:lnTo>
                  <a:pt x="6575584" y="0"/>
                </a:lnTo>
                <a:lnTo>
                  <a:pt x="6575584" y="4689321"/>
                </a:lnTo>
                <a:lnTo>
                  <a:pt x="0" y="4689321"/>
                </a:lnTo>
                <a:lnTo>
                  <a:pt x="0" y="0"/>
                </a:lnTo>
                <a:close/>
              </a:path>
            </a:pathLst>
          </a:custGeom>
          <a:blipFill>
            <a:blip r:embed="rId2"/>
            <a:stretch>
              <a:fillRect l="-1846" t="-1102" r="-3693" b="-5493"/>
            </a:stretch>
          </a:blipFill>
        </p:spPr>
      </p:sp>
      <p:sp>
        <p:nvSpPr>
          <p:cNvPr id="3" name="Freeform 3"/>
          <p:cNvSpPr/>
          <p:nvPr/>
        </p:nvSpPr>
        <p:spPr>
          <a:xfrm>
            <a:off x="10722795" y="751041"/>
            <a:ext cx="7498191" cy="4619130"/>
          </a:xfrm>
          <a:custGeom>
            <a:avLst/>
            <a:gdLst/>
            <a:ahLst/>
            <a:cxnLst/>
            <a:rect l="l" t="t" r="r" b="b"/>
            <a:pathLst>
              <a:path w="7498191" h="4619130">
                <a:moveTo>
                  <a:pt x="0" y="0"/>
                </a:moveTo>
                <a:lnTo>
                  <a:pt x="7498190" y="0"/>
                </a:lnTo>
                <a:lnTo>
                  <a:pt x="7498190" y="4619130"/>
                </a:lnTo>
                <a:lnTo>
                  <a:pt x="0" y="4619130"/>
                </a:lnTo>
                <a:lnTo>
                  <a:pt x="0" y="0"/>
                </a:lnTo>
                <a:close/>
              </a:path>
            </a:pathLst>
          </a:custGeom>
          <a:blipFill>
            <a:blip r:embed="rId3"/>
            <a:stretch>
              <a:fillRect l="-1610" t="-2614" r="-2953" b="-4358"/>
            </a:stretch>
          </a:blipFill>
        </p:spPr>
      </p:sp>
      <p:sp>
        <p:nvSpPr>
          <p:cNvPr id="4" name="Freeform 4"/>
          <p:cNvSpPr/>
          <p:nvPr/>
        </p:nvSpPr>
        <p:spPr>
          <a:xfrm>
            <a:off x="6901651" y="5193457"/>
            <a:ext cx="3821144" cy="5093543"/>
          </a:xfrm>
          <a:custGeom>
            <a:avLst/>
            <a:gdLst/>
            <a:ahLst/>
            <a:cxnLst/>
            <a:rect l="l" t="t" r="r" b="b"/>
            <a:pathLst>
              <a:path w="3821144" h="5093543">
                <a:moveTo>
                  <a:pt x="0" y="0"/>
                </a:moveTo>
                <a:lnTo>
                  <a:pt x="3821144" y="0"/>
                </a:lnTo>
                <a:lnTo>
                  <a:pt x="3821144" y="5093543"/>
                </a:lnTo>
                <a:lnTo>
                  <a:pt x="0" y="5093543"/>
                </a:lnTo>
                <a:lnTo>
                  <a:pt x="0" y="0"/>
                </a:lnTo>
                <a:close/>
              </a:path>
            </a:pathLst>
          </a:custGeom>
          <a:blipFill>
            <a:blip r:embed="rId4"/>
            <a:stretch>
              <a:fillRect l="-2107" t="-1185" r="-4214" b="-2766"/>
            </a:stretch>
          </a:blipFill>
          <a:ln w="95250" cap="sq">
            <a:solidFill>
              <a:srgbClr val="000000"/>
            </a:solidFill>
            <a:prstDash val="solid"/>
            <a:miter/>
          </a:ln>
        </p:spPr>
      </p:sp>
      <p:sp>
        <p:nvSpPr>
          <p:cNvPr id="5" name="Freeform 5"/>
          <p:cNvSpPr/>
          <p:nvPr/>
        </p:nvSpPr>
        <p:spPr>
          <a:xfrm>
            <a:off x="2285191" y="5636064"/>
            <a:ext cx="3854459" cy="4650936"/>
          </a:xfrm>
          <a:custGeom>
            <a:avLst/>
            <a:gdLst/>
            <a:ahLst/>
            <a:cxnLst/>
            <a:rect l="l" t="t" r="r" b="b"/>
            <a:pathLst>
              <a:path w="3854459" h="4650936">
                <a:moveTo>
                  <a:pt x="0" y="0"/>
                </a:moveTo>
                <a:lnTo>
                  <a:pt x="3854460" y="0"/>
                </a:lnTo>
                <a:lnTo>
                  <a:pt x="3854460" y="4650936"/>
                </a:lnTo>
                <a:lnTo>
                  <a:pt x="0" y="4650936"/>
                </a:lnTo>
                <a:lnTo>
                  <a:pt x="0" y="0"/>
                </a:lnTo>
                <a:close/>
              </a:path>
            </a:pathLst>
          </a:custGeom>
          <a:blipFill>
            <a:blip r:embed="rId5"/>
            <a:stretch>
              <a:fillRect l="-1974" t="-1227" r="-3948" b="-3647"/>
            </a:stretch>
          </a:blipFill>
        </p:spPr>
      </p:sp>
      <p:sp>
        <p:nvSpPr>
          <p:cNvPr id="6" name="Freeform 6"/>
          <p:cNvSpPr/>
          <p:nvPr/>
        </p:nvSpPr>
        <p:spPr>
          <a:xfrm>
            <a:off x="11482363" y="5826697"/>
            <a:ext cx="5776937" cy="3827062"/>
          </a:xfrm>
          <a:custGeom>
            <a:avLst/>
            <a:gdLst/>
            <a:ahLst/>
            <a:cxnLst/>
            <a:rect l="l" t="t" r="r" b="b"/>
            <a:pathLst>
              <a:path w="5776937" h="3827062">
                <a:moveTo>
                  <a:pt x="0" y="0"/>
                </a:moveTo>
                <a:lnTo>
                  <a:pt x="5776937" y="0"/>
                </a:lnTo>
                <a:lnTo>
                  <a:pt x="5776937" y="3827063"/>
                </a:lnTo>
                <a:lnTo>
                  <a:pt x="0" y="3827063"/>
                </a:lnTo>
                <a:lnTo>
                  <a:pt x="0" y="0"/>
                </a:lnTo>
                <a:close/>
              </a:path>
            </a:pathLst>
          </a:custGeom>
          <a:blipFill>
            <a:blip r:embed="rId6"/>
            <a:stretch>
              <a:fillRect l="-1742" t="-27353" r="-23347" b="-7871"/>
            </a:stretch>
          </a:blipFill>
          <a:ln w="104775" cap="sq">
            <a:solidFill>
              <a:srgbClr val="000000"/>
            </a:solidFill>
            <a:prstDash val="solid"/>
            <a:miter/>
          </a:ln>
        </p:spPr>
      </p:sp>
      <p:sp>
        <p:nvSpPr>
          <p:cNvPr id="7" name="Freeform 7"/>
          <p:cNvSpPr/>
          <p:nvPr/>
        </p:nvSpPr>
        <p:spPr>
          <a:xfrm>
            <a:off x="7025366" y="1770710"/>
            <a:ext cx="3573713" cy="3284864"/>
          </a:xfrm>
          <a:custGeom>
            <a:avLst/>
            <a:gdLst/>
            <a:ahLst/>
            <a:cxnLst/>
            <a:rect l="l" t="t" r="r" b="b"/>
            <a:pathLst>
              <a:path w="3573713" h="3284864">
                <a:moveTo>
                  <a:pt x="0" y="0"/>
                </a:moveTo>
                <a:lnTo>
                  <a:pt x="3573713" y="0"/>
                </a:lnTo>
                <a:lnTo>
                  <a:pt x="3573713" y="3284864"/>
                </a:lnTo>
                <a:lnTo>
                  <a:pt x="0" y="3284864"/>
                </a:lnTo>
                <a:lnTo>
                  <a:pt x="0" y="0"/>
                </a:lnTo>
                <a:close/>
              </a:path>
            </a:pathLst>
          </a:custGeom>
          <a:blipFill>
            <a:blip r:embed="rId7"/>
            <a:stretch>
              <a:fillRect l="-23032" t="-2597" r="-20585" b="-4197"/>
            </a:stretch>
          </a:blipFill>
          <a:ln w="76200" cap="sq">
            <a:solidFill>
              <a:srgbClr val="000000"/>
            </a:solidFill>
            <a:prstDash val="solid"/>
            <a:miter/>
          </a:ln>
        </p:spPr>
      </p:sp>
      <p:sp>
        <p:nvSpPr>
          <p:cNvPr id="8" name="TextBox 8"/>
          <p:cNvSpPr txBox="1"/>
          <p:nvPr/>
        </p:nvSpPr>
        <p:spPr>
          <a:xfrm>
            <a:off x="3613859" y="-27469"/>
            <a:ext cx="10372368" cy="778510"/>
          </a:xfrm>
          <a:prstGeom prst="rect">
            <a:avLst/>
          </a:prstGeom>
        </p:spPr>
        <p:txBody>
          <a:bodyPr lIns="0" tIns="0" rIns="0" bIns="0" rtlCol="0" anchor="t">
            <a:spAutoFit/>
          </a:bodyPr>
          <a:lstStyle/>
          <a:p>
            <a:pPr algn="ctr">
              <a:lnSpc>
                <a:spcPts val="6440"/>
              </a:lnSpc>
            </a:pPr>
            <a:r>
              <a:rPr lang="en-US" sz="4600" b="1">
                <a:solidFill>
                  <a:srgbClr val="FFFFFF"/>
                </a:solidFill>
                <a:latin typeface="Open Sans Bold"/>
                <a:ea typeface="Open Sans Bold"/>
                <a:cs typeface="Open Sans Bold"/>
                <a:sym typeface="Open Sans Bold"/>
              </a:rPr>
              <a:t>Enfundado de raciones alimenticias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7220286" y="4883974"/>
            <a:ext cx="7696449" cy="2742911"/>
          </a:xfrm>
          <a:custGeom>
            <a:avLst/>
            <a:gdLst/>
            <a:ahLst/>
            <a:cxnLst/>
            <a:rect l="l" t="t" r="r" b="b"/>
            <a:pathLst>
              <a:path w="7696449" h="2742911">
                <a:moveTo>
                  <a:pt x="0" y="0"/>
                </a:moveTo>
                <a:lnTo>
                  <a:pt x="7696449" y="0"/>
                </a:lnTo>
                <a:lnTo>
                  <a:pt x="7696449" y="2742911"/>
                </a:lnTo>
                <a:lnTo>
                  <a:pt x="0" y="2742911"/>
                </a:lnTo>
                <a:lnTo>
                  <a:pt x="0" y="0"/>
                </a:lnTo>
                <a:close/>
              </a:path>
            </a:pathLst>
          </a:custGeom>
          <a:blipFill>
            <a:blip r:embed="rId2"/>
            <a:stretch>
              <a:fillRect l="-5333" t="-29932" r="-3752" b="-7808"/>
            </a:stretch>
          </a:blipFill>
          <a:ln w="66675" cap="sq">
            <a:solidFill>
              <a:srgbClr val="000000"/>
            </a:solidFill>
            <a:prstDash val="solid"/>
            <a:miter/>
          </a:ln>
        </p:spPr>
      </p:sp>
      <p:sp>
        <p:nvSpPr>
          <p:cNvPr id="3" name="TextBox 3"/>
          <p:cNvSpPr txBox="1"/>
          <p:nvPr/>
        </p:nvSpPr>
        <p:spPr>
          <a:xfrm>
            <a:off x="391716" y="-79566"/>
            <a:ext cx="17504569" cy="778510"/>
          </a:xfrm>
          <a:prstGeom prst="rect">
            <a:avLst/>
          </a:prstGeom>
        </p:spPr>
        <p:txBody>
          <a:bodyPr lIns="0" tIns="0" rIns="0" bIns="0" rtlCol="0" anchor="t">
            <a:spAutoFit/>
          </a:bodyPr>
          <a:lstStyle/>
          <a:p>
            <a:pPr algn="ctr">
              <a:lnSpc>
                <a:spcPts val="6440"/>
              </a:lnSpc>
            </a:pPr>
            <a:r>
              <a:rPr lang="en-US" sz="4600" b="1">
                <a:solidFill>
                  <a:srgbClr val="FFFFFF"/>
                </a:solidFill>
                <a:latin typeface="Open Sans Bold"/>
                <a:ea typeface="Open Sans Bold"/>
                <a:cs typeface="Open Sans Bold"/>
                <a:sym typeface="Open Sans Bold"/>
              </a:rPr>
              <a:t>Entrega de 125 raciones al grupo vulnerable de la parroquia.</a:t>
            </a:r>
          </a:p>
        </p:txBody>
      </p:sp>
      <p:sp>
        <p:nvSpPr>
          <p:cNvPr id="4" name="Freeform 4"/>
          <p:cNvSpPr/>
          <p:nvPr/>
        </p:nvSpPr>
        <p:spPr>
          <a:xfrm>
            <a:off x="6553622" y="914359"/>
            <a:ext cx="8534779" cy="3840651"/>
          </a:xfrm>
          <a:custGeom>
            <a:avLst/>
            <a:gdLst/>
            <a:ahLst/>
            <a:cxnLst/>
            <a:rect l="l" t="t" r="r" b="b"/>
            <a:pathLst>
              <a:path w="8534779" h="3840651">
                <a:moveTo>
                  <a:pt x="0" y="0"/>
                </a:moveTo>
                <a:lnTo>
                  <a:pt x="8534779" y="0"/>
                </a:lnTo>
                <a:lnTo>
                  <a:pt x="8534779" y="3840650"/>
                </a:lnTo>
                <a:lnTo>
                  <a:pt x="0" y="3840650"/>
                </a:lnTo>
                <a:lnTo>
                  <a:pt x="0" y="0"/>
                </a:lnTo>
                <a:close/>
              </a:path>
            </a:pathLst>
          </a:custGeom>
          <a:blipFill>
            <a:blip r:embed="rId3"/>
            <a:stretch>
              <a:fillRect/>
            </a:stretch>
          </a:blipFill>
          <a:ln w="66675" cap="sq">
            <a:solidFill>
              <a:srgbClr val="000000"/>
            </a:solidFill>
            <a:prstDash val="solid"/>
            <a:miter/>
          </a:ln>
        </p:spPr>
      </p:sp>
      <p:sp>
        <p:nvSpPr>
          <p:cNvPr id="5" name="Freeform 5"/>
          <p:cNvSpPr/>
          <p:nvPr/>
        </p:nvSpPr>
        <p:spPr>
          <a:xfrm>
            <a:off x="15088401" y="3812741"/>
            <a:ext cx="2860631" cy="4627447"/>
          </a:xfrm>
          <a:custGeom>
            <a:avLst/>
            <a:gdLst/>
            <a:ahLst/>
            <a:cxnLst/>
            <a:rect l="l" t="t" r="r" b="b"/>
            <a:pathLst>
              <a:path w="2860631" h="4627447">
                <a:moveTo>
                  <a:pt x="0" y="0"/>
                </a:moveTo>
                <a:lnTo>
                  <a:pt x="2860631" y="0"/>
                </a:lnTo>
                <a:lnTo>
                  <a:pt x="2860631" y="4627447"/>
                </a:lnTo>
                <a:lnTo>
                  <a:pt x="0" y="4627447"/>
                </a:lnTo>
                <a:lnTo>
                  <a:pt x="0" y="0"/>
                </a:lnTo>
                <a:close/>
              </a:path>
            </a:pathLst>
          </a:custGeom>
          <a:blipFill>
            <a:blip r:embed="rId4"/>
            <a:stretch>
              <a:fillRect t="-24362" b="-13012"/>
            </a:stretch>
          </a:blipFill>
          <a:ln w="85725" cap="sq">
            <a:solidFill>
              <a:srgbClr val="000000"/>
            </a:solidFill>
            <a:prstDash val="solid"/>
            <a:miter/>
          </a:ln>
        </p:spPr>
      </p:sp>
      <p:sp>
        <p:nvSpPr>
          <p:cNvPr id="6" name="Freeform 6"/>
          <p:cNvSpPr/>
          <p:nvPr/>
        </p:nvSpPr>
        <p:spPr>
          <a:xfrm>
            <a:off x="9753603" y="7716995"/>
            <a:ext cx="5144082" cy="2514407"/>
          </a:xfrm>
          <a:custGeom>
            <a:avLst/>
            <a:gdLst/>
            <a:ahLst/>
            <a:cxnLst/>
            <a:rect l="l" t="t" r="r" b="b"/>
            <a:pathLst>
              <a:path w="5144082" h="2514407">
                <a:moveTo>
                  <a:pt x="0" y="0"/>
                </a:moveTo>
                <a:lnTo>
                  <a:pt x="5144082" y="0"/>
                </a:lnTo>
                <a:lnTo>
                  <a:pt x="5144082" y="2514407"/>
                </a:lnTo>
                <a:lnTo>
                  <a:pt x="0" y="2514407"/>
                </a:lnTo>
                <a:lnTo>
                  <a:pt x="0" y="0"/>
                </a:lnTo>
                <a:close/>
              </a:path>
            </a:pathLst>
          </a:custGeom>
          <a:blipFill>
            <a:blip r:embed="rId5"/>
            <a:stretch>
              <a:fillRect l="-1063" t="-1740" r="-2551" b="-6090"/>
            </a:stretch>
          </a:blipFill>
        </p:spPr>
      </p:sp>
      <p:sp>
        <p:nvSpPr>
          <p:cNvPr id="7" name="Freeform 7"/>
          <p:cNvSpPr/>
          <p:nvPr/>
        </p:nvSpPr>
        <p:spPr>
          <a:xfrm>
            <a:off x="3337205" y="7755850"/>
            <a:ext cx="6144991" cy="2563010"/>
          </a:xfrm>
          <a:custGeom>
            <a:avLst/>
            <a:gdLst/>
            <a:ahLst/>
            <a:cxnLst/>
            <a:rect l="l" t="t" r="r" b="b"/>
            <a:pathLst>
              <a:path w="6144991" h="2563010">
                <a:moveTo>
                  <a:pt x="0" y="0"/>
                </a:moveTo>
                <a:lnTo>
                  <a:pt x="6144991" y="0"/>
                </a:lnTo>
                <a:lnTo>
                  <a:pt x="6144991" y="2563010"/>
                </a:lnTo>
                <a:lnTo>
                  <a:pt x="0" y="2563010"/>
                </a:lnTo>
                <a:lnTo>
                  <a:pt x="0" y="0"/>
                </a:lnTo>
                <a:close/>
              </a:path>
            </a:pathLst>
          </a:custGeom>
          <a:blipFill>
            <a:blip r:embed="rId6"/>
            <a:stretch>
              <a:fillRect l="-1276" t="-28565" r="-2553" b="-5102"/>
            </a:stretch>
          </a:blipFill>
          <a:ln w="38100" cap="sq">
            <a:solidFill>
              <a:srgbClr val="000000"/>
            </a:solidFill>
            <a:prstDash val="solid"/>
            <a:miter/>
          </a:ln>
        </p:spPr>
      </p:sp>
      <p:sp>
        <p:nvSpPr>
          <p:cNvPr id="8" name="Freeform 8"/>
          <p:cNvSpPr/>
          <p:nvPr/>
        </p:nvSpPr>
        <p:spPr>
          <a:xfrm>
            <a:off x="120788" y="1203768"/>
            <a:ext cx="6432835" cy="3551241"/>
          </a:xfrm>
          <a:custGeom>
            <a:avLst/>
            <a:gdLst/>
            <a:ahLst/>
            <a:cxnLst/>
            <a:rect l="l" t="t" r="r" b="b"/>
            <a:pathLst>
              <a:path w="6432835" h="3551241">
                <a:moveTo>
                  <a:pt x="0" y="0"/>
                </a:moveTo>
                <a:lnTo>
                  <a:pt x="6432834" y="0"/>
                </a:lnTo>
                <a:lnTo>
                  <a:pt x="6432834" y="3551241"/>
                </a:lnTo>
                <a:lnTo>
                  <a:pt x="0" y="3551241"/>
                </a:lnTo>
                <a:lnTo>
                  <a:pt x="0" y="0"/>
                </a:lnTo>
                <a:close/>
              </a:path>
            </a:pathLst>
          </a:custGeom>
          <a:blipFill>
            <a:blip r:embed="rId7"/>
            <a:stretch>
              <a:fillRect l="-1080" t="-783" r="-2377" b="-3446"/>
            </a:stretch>
          </a:blipFill>
        </p:spPr>
      </p:sp>
      <p:sp>
        <p:nvSpPr>
          <p:cNvPr id="9" name="Freeform 9"/>
          <p:cNvSpPr/>
          <p:nvPr/>
        </p:nvSpPr>
        <p:spPr>
          <a:xfrm>
            <a:off x="120788" y="4755009"/>
            <a:ext cx="6852696" cy="3000841"/>
          </a:xfrm>
          <a:custGeom>
            <a:avLst/>
            <a:gdLst/>
            <a:ahLst/>
            <a:cxnLst/>
            <a:rect l="l" t="t" r="r" b="b"/>
            <a:pathLst>
              <a:path w="6852696" h="3000841">
                <a:moveTo>
                  <a:pt x="0" y="0"/>
                </a:moveTo>
                <a:lnTo>
                  <a:pt x="6852695" y="0"/>
                </a:lnTo>
                <a:lnTo>
                  <a:pt x="6852695" y="3000841"/>
                </a:lnTo>
                <a:lnTo>
                  <a:pt x="0" y="3000841"/>
                </a:lnTo>
                <a:lnTo>
                  <a:pt x="0" y="0"/>
                </a:lnTo>
                <a:close/>
              </a:path>
            </a:pathLst>
          </a:custGeom>
          <a:blipFill>
            <a:blip r:embed="rId8"/>
            <a:stretch>
              <a:fillRect l="-588" t="-6030" r="-2104" b="-8914"/>
            </a:stretch>
          </a:blipFill>
          <a:ln w="38100" cap="sq">
            <a:solidFill>
              <a:srgbClr val="000000"/>
            </a:solidFill>
            <a:prstDash val="solid"/>
            <a:miter/>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grpSp>
        <p:nvGrpSpPr>
          <p:cNvPr id="2" name="Group 2"/>
          <p:cNvGrpSpPr/>
          <p:nvPr/>
        </p:nvGrpSpPr>
        <p:grpSpPr>
          <a:xfrm>
            <a:off x="13232959" y="-815257"/>
            <a:ext cx="6381527" cy="6634510"/>
            <a:chOff x="0" y="0"/>
            <a:chExt cx="406400" cy="422511"/>
          </a:xfrm>
        </p:grpSpPr>
        <p:sp>
          <p:nvSpPr>
            <p:cNvPr id="3" name="Freeform 3"/>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sp>
        <p:sp>
          <p:nvSpPr>
            <p:cNvPr id="4" name="TextBox 4"/>
            <p:cNvSpPr txBox="1"/>
            <p:nvPr/>
          </p:nvSpPr>
          <p:spPr>
            <a:xfrm>
              <a:off x="101600" y="-38100"/>
              <a:ext cx="203200" cy="460611"/>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a:off x="47270" y="0"/>
            <a:ext cx="1962860" cy="1472145"/>
          </a:xfrm>
          <a:custGeom>
            <a:avLst/>
            <a:gdLst/>
            <a:ahLst/>
            <a:cxnLst/>
            <a:rect l="l" t="t" r="r" b="b"/>
            <a:pathLst>
              <a:path w="1962860" h="1472145">
                <a:moveTo>
                  <a:pt x="0" y="0"/>
                </a:moveTo>
                <a:lnTo>
                  <a:pt x="1962860" y="0"/>
                </a:lnTo>
                <a:lnTo>
                  <a:pt x="1962860" y="1472145"/>
                </a:lnTo>
                <a:lnTo>
                  <a:pt x="0" y="1472145"/>
                </a:lnTo>
                <a:lnTo>
                  <a:pt x="0" y="0"/>
                </a:lnTo>
                <a:close/>
              </a:path>
            </a:pathLst>
          </a:custGeom>
          <a:blipFill>
            <a:blip r:embed="rId2"/>
            <a:stretch>
              <a:fillRect/>
            </a:stretch>
          </a:blipFill>
        </p:spPr>
      </p:sp>
      <p:grpSp>
        <p:nvGrpSpPr>
          <p:cNvPr id="6" name="Group 6"/>
          <p:cNvGrpSpPr/>
          <p:nvPr/>
        </p:nvGrpSpPr>
        <p:grpSpPr>
          <a:xfrm>
            <a:off x="4089030" y="3723364"/>
            <a:ext cx="10054771" cy="5013823"/>
            <a:chOff x="0" y="0"/>
            <a:chExt cx="2648170" cy="1320513"/>
          </a:xfrm>
        </p:grpSpPr>
        <p:sp>
          <p:nvSpPr>
            <p:cNvPr id="7" name="Freeform 7"/>
            <p:cNvSpPr/>
            <p:nvPr/>
          </p:nvSpPr>
          <p:spPr>
            <a:xfrm>
              <a:off x="0" y="0"/>
              <a:ext cx="2648170" cy="1320513"/>
            </a:xfrm>
            <a:custGeom>
              <a:avLst/>
              <a:gdLst/>
              <a:ahLst/>
              <a:cxnLst/>
              <a:rect l="l" t="t" r="r" b="b"/>
              <a:pathLst>
                <a:path w="2648170" h="1320513">
                  <a:moveTo>
                    <a:pt x="0" y="0"/>
                  </a:moveTo>
                  <a:lnTo>
                    <a:pt x="2648170" y="0"/>
                  </a:lnTo>
                  <a:lnTo>
                    <a:pt x="2648170" y="1320513"/>
                  </a:lnTo>
                  <a:lnTo>
                    <a:pt x="0" y="1320513"/>
                  </a:lnTo>
                  <a:close/>
                </a:path>
              </a:pathLst>
            </a:custGeom>
            <a:solidFill>
              <a:srgbClr val="3DD9E3"/>
            </a:solidFill>
          </p:spPr>
        </p:sp>
        <p:sp>
          <p:nvSpPr>
            <p:cNvPr id="8" name="TextBox 8"/>
            <p:cNvSpPr txBox="1"/>
            <p:nvPr/>
          </p:nvSpPr>
          <p:spPr>
            <a:xfrm>
              <a:off x="0" y="-38100"/>
              <a:ext cx="2648170" cy="1358613"/>
            </a:xfrm>
            <a:prstGeom prst="rect">
              <a:avLst/>
            </a:prstGeom>
          </p:spPr>
          <p:txBody>
            <a:bodyPr lIns="50800" tIns="50800" rIns="50800" bIns="50800" rtlCol="0" anchor="ctr"/>
            <a:lstStyle/>
            <a:p>
              <a:pPr algn="ctr">
                <a:lnSpc>
                  <a:spcPts val="3359"/>
                </a:lnSpc>
              </a:pPr>
              <a:endParaRPr/>
            </a:p>
          </p:txBody>
        </p:sp>
      </p:grpSp>
      <p:sp>
        <p:nvSpPr>
          <p:cNvPr id="9" name="Freeform 9"/>
          <p:cNvSpPr/>
          <p:nvPr/>
        </p:nvSpPr>
        <p:spPr>
          <a:xfrm>
            <a:off x="4414779" y="4536249"/>
            <a:ext cx="9403272" cy="3166608"/>
          </a:xfrm>
          <a:custGeom>
            <a:avLst/>
            <a:gdLst/>
            <a:ahLst/>
            <a:cxnLst/>
            <a:rect l="l" t="t" r="r" b="b"/>
            <a:pathLst>
              <a:path w="9403272" h="3166608">
                <a:moveTo>
                  <a:pt x="0" y="0"/>
                </a:moveTo>
                <a:lnTo>
                  <a:pt x="9403273" y="0"/>
                </a:lnTo>
                <a:lnTo>
                  <a:pt x="9403273" y="3166608"/>
                </a:lnTo>
                <a:lnTo>
                  <a:pt x="0" y="3166608"/>
                </a:lnTo>
                <a:lnTo>
                  <a:pt x="0" y="0"/>
                </a:lnTo>
                <a:close/>
              </a:path>
            </a:pathLst>
          </a:custGeom>
          <a:blipFill>
            <a:blip r:embed="rId3"/>
            <a:stretch>
              <a:fillRect l="-80661" t="-136872" r="-38273" b="-128825"/>
            </a:stretch>
          </a:blipFill>
        </p:spPr>
      </p:sp>
      <p:sp>
        <p:nvSpPr>
          <p:cNvPr id="10" name="TextBox 10"/>
          <p:cNvSpPr txBox="1"/>
          <p:nvPr/>
        </p:nvSpPr>
        <p:spPr>
          <a:xfrm>
            <a:off x="5638761" y="2179680"/>
            <a:ext cx="6349754" cy="1139825"/>
          </a:xfrm>
          <a:prstGeom prst="rect">
            <a:avLst/>
          </a:prstGeom>
        </p:spPr>
        <p:txBody>
          <a:bodyPr lIns="0" tIns="0" rIns="0" bIns="0" rtlCol="0" anchor="t">
            <a:spAutoFit/>
          </a:bodyPr>
          <a:lstStyle/>
          <a:p>
            <a:pPr marL="0" lvl="0" indent="0" algn="l">
              <a:lnSpc>
                <a:spcPts val="8800"/>
              </a:lnSpc>
              <a:spcBef>
                <a:spcPct val="0"/>
              </a:spcBef>
            </a:pPr>
            <a:r>
              <a:rPr lang="en-US" sz="8000" b="1">
                <a:solidFill>
                  <a:srgbClr val="FFFFFF"/>
                </a:solidFill>
                <a:latin typeface="Montserrat Ultra-Bold"/>
                <a:ea typeface="Montserrat Ultra-Bold"/>
                <a:cs typeface="Montserrat Ultra-Bold"/>
                <a:sym typeface="Montserrat Ultra-Bold"/>
              </a:rPr>
              <a:t>Base legal:</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285478" y="869334"/>
            <a:ext cx="3841680" cy="5346604"/>
          </a:xfrm>
          <a:custGeom>
            <a:avLst/>
            <a:gdLst/>
            <a:ahLst/>
            <a:cxnLst/>
            <a:rect l="l" t="t" r="r" b="b"/>
            <a:pathLst>
              <a:path w="3841680" h="5346604">
                <a:moveTo>
                  <a:pt x="0" y="0"/>
                </a:moveTo>
                <a:lnTo>
                  <a:pt x="3841680" y="0"/>
                </a:lnTo>
                <a:lnTo>
                  <a:pt x="3841680" y="5346604"/>
                </a:lnTo>
                <a:lnTo>
                  <a:pt x="0" y="5346604"/>
                </a:lnTo>
                <a:lnTo>
                  <a:pt x="0" y="0"/>
                </a:lnTo>
                <a:close/>
              </a:path>
            </a:pathLst>
          </a:custGeom>
          <a:blipFill>
            <a:blip r:embed="rId2"/>
            <a:stretch>
              <a:fillRect l="-19912" t="-13973" r="-4192" b="-4923"/>
            </a:stretch>
          </a:blipFill>
          <a:ln w="38100" cap="sq">
            <a:solidFill>
              <a:srgbClr val="000000"/>
            </a:solidFill>
            <a:prstDash val="solid"/>
            <a:miter/>
          </a:ln>
        </p:spPr>
      </p:sp>
      <p:sp>
        <p:nvSpPr>
          <p:cNvPr id="3" name="Freeform 3"/>
          <p:cNvSpPr/>
          <p:nvPr/>
        </p:nvSpPr>
        <p:spPr>
          <a:xfrm>
            <a:off x="13379114" y="746651"/>
            <a:ext cx="4767719" cy="5591970"/>
          </a:xfrm>
          <a:custGeom>
            <a:avLst/>
            <a:gdLst/>
            <a:ahLst/>
            <a:cxnLst/>
            <a:rect l="l" t="t" r="r" b="b"/>
            <a:pathLst>
              <a:path w="4767719" h="5591970">
                <a:moveTo>
                  <a:pt x="0" y="0"/>
                </a:moveTo>
                <a:lnTo>
                  <a:pt x="4767719" y="0"/>
                </a:lnTo>
                <a:lnTo>
                  <a:pt x="4767719" y="5591970"/>
                </a:lnTo>
                <a:lnTo>
                  <a:pt x="0" y="5591970"/>
                </a:lnTo>
                <a:lnTo>
                  <a:pt x="0" y="0"/>
                </a:lnTo>
                <a:close/>
              </a:path>
            </a:pathLst>
          </a:custGeom>
          <a:blipFill>
            <a:blip r:embed="rId3"/>
            <a:stretch>
              <a:fillRect b="-13680"/>
            </a:stretch>
          </a:blipFill>
          <a:ln w="38100" cap="sq">
            <a:solidFill>
              <a:srgbClr val="000000"/>
            </a:solidFill>
            <a:prstDash val="solid"/>
            <a:miter/>
          </a:ln>
        </p:spPr>
      </p:sp>
      <p:sp>
        <p:nvSpPr>
          <p:cNvPr id="4" name="Freeform 4"/>
          <p:cNvSpPr/>
          <p:nvPr/>
        </p:nvSpPr>
        <p:spPr>
          <a:xfrm>
            <a:off x="4280421" y="5388982"/>
            <a:ext cx="8509006" cy="4155068"/>
          </a:xfrm>
          <a:custGeom>
            <a:avLst/>
            <a:gdLst/>
            <a:ahLst/>
            <a:cxnLst/>
            <a:rect l="l" t="t" r="r" b="b"/>
            <a:pathLst>
              <a:path w="8509006" h="4155068">
                <a:moveTo>
                  <a:pt x="0" y="0"/>
                </a:moveTo>
                <a:lnTo>
                  <a:pt x="8509006" y="0"/>
                </a:lnTo>
                <a:lnTo>
                  <a:pt x="8509006" y="4155068"/>
                </a:lnTo>
                <a:lnTo>
                  <a:pt x="0" y="4155068"/>
                </a:lnTo>
                <a:lnTo>
                  <a:pt x="0" y="0"/>
                </a:lnTo>
                <a:close/>
              </a:path>
            </a:pathLst>
          </a:custGeom>
          <a:blipFill>
            <a:blip r:embed="rId4"/>
            <a:stretch>
              <a:fillRect l="-7334" t="-2906" r="-8043" b="-9689"/>
            </a:stretch>
          </a:blipFill>
          <a:ln w="38100" cap="sq">
            <a:solidFill>
              <a:srgbClr val="000000"/>
            </a:solidFill>
            <a:prstDash val="solid"/>
            <a:miter/>
          </a:ln>
        </p:spPr>
      </p:sp>
      <p:sp>
        <p:nvSpPr>
          <p:cNvPr id="5" name="Freeform 5"/>
          <p:cNvSpPr/>
          <p:nvPr/>
        </p:nvSpPr>
        <p:spPr>
          <a:xfrm>
            <a:off x="5917315" y="1167733"/>
            <a:ext cx="5235218" cy="3975767"/>
          </a:xfrm>
          <a:custGeom>
            <a:avLst/>
            <a:gdLst/>
            <a:ahLst/>
            <a:cxnLst/>
            <a:rect l="l" t="t" r="r" b="b"/>
            <a:pathLst>
              <a:path w="5235218" h="3975767">
                <a:moveTo>
                  <a:pt x="0" y="0"/>
                </a:moveTo>
                <a:lnTo>
                  <a:pt x="5235218" y="0"/>
                </a:lnTo>
                <a:lnTo>
                  <a:pt x="5235218" y="3975767"/>
                </a:lnTo>
                <a:lnTo>
                  <a:pt x="0" y="3975767"/>
                </a:lnTo>
                <a:lnTo>
                  <a:pt x="0" y="0"/>
                </a:lnTo>
                <a:close/>
              </a:path>
            </a:pathLst>
          </a:custGeom>
          <a:blipFill>
            <a:blip r:embed="rId5"/>
            <a:stretch>
              <a:fillRect l="-1620" t="-2560" r="-3564" b="-3413"/>
            </a:stretch>
          </a:blipFill>
        </p:spPr>
      </p:sp>
      <p:sp>
        <p:nvSpPr>
          <p:cNvPr id="6" name="TextBox 6"/>
          <p:cNvSpPr txBox="1"/>
          <p:nvPr/>
        </p:nvSpPr>
        <p:spPr>
          <a:xfrm>
            <a:off x="6980296" y="-140444"/>
            <a:ext cx="2802731" cy="887095"/>
          </a:xfrm>
          <a:prstGeom prst="rect">
            <a:avLst/>
          </a:prstGeom>
        </p:spPr>
        <p:txBody>
          <a:bodyPr lIns="0" tIns="0" rIns="0" bIns="0" rtlCol="0" anchor="t">
            <a:spAutoFit/>
          </a:bodyPr>
          <a:lstStyle/>
          <a:p>
            <a:pPr algn="ctr">
              <a:lnSpc>
                <a:spcPts val="7279"/>
              </a:lnSpc>
            </a:pPr>
            <a:r>
              <a:rPr lang="en-US" sz="5199" b="1" u="sng">
                <a:solidFill>
                  <a:srgbClr val="FFFFFF"/>
                </a:solidFill>
                <a:latin typeface="Open Sans Bold"/>
                <a:ea typeface="Open Sans Bold"/>
                <a:cs typeface="Open Sans Bold"/>
                <a:sym typeface="Open Sans Bold"/>
              </a:rPr>
              <a:t>Colonias</a:t>
            </a:r>
          </a:p>
        </p:txBody>
      </p:sp>
      <p:sp>
        <p:nvSpPr>
          <p:cNvPr id="7" name="TextBox 7"/>
          <p:cNvSpPr txBox="1"/>
          <p:nvPr/>
        </p:nvSpPr>
        <p:spPr>
          <a:xfrm>
            <a:off x="665531" y="6383617"/>
            <a:ext cx="3081576" cy="887095"/>
          </a:xfrm>
          <a:prstGeom prst="rect">
            <a:avLst/>
          </a:prstGeom>
        </p:spPr>
        <p:txBody>
          <a:bodyPr lIns="0" tIns="0" rIns="0" bIns="0" rtlCol="0" anchor="t">
            <a:spAutoFit/>
          </a:bodyPr>
          <a:lstStyle/>
          <a:p>
            <a:pPr algn="ctr">
              <a:lnSpc>
                <a:spcPts val="7279"/>
              </a:lnSpc>
            </a:pPr>
            <a:r>
              <a:rPr lang="en-US" sz="5199" b="1">
                <a:solidFill>
                  <a:srgbClr val="FFFFFF"/>
                </a:solidFill>
                <a:latin typeface="Open Sans Bold"/>
                <a:ea typeface="Open Sans Bold"/>
                <a:cs typeface="Open Sans Bold"/>
                <a:sym typeface="Open Sans Bold"/>
              </a:rPr>
              <a:t>Zona alta</a:t>
            </a:r>
          </a:p>
        </p:txBody>
      </p:sp>
      <p:sp>
        <p:nvSpPr>
          <p:cNvPr id="8" name="TextBox 8"/>
          <p:cNvSpPr txBox="1"/>
          <p:nvPr/>
        </p:nvSpPr>
        <p:spPr>
          <a:xfrm>
            <a:off x="14328176" y="6402667"/>
            <a:ext cx="2869595" cy="732618"/>
          </a:xfrm>
          <a:prstGeom prst="rect">
            <a:avLst/>
          </a:prstGeom>
        </p:spPr>
        <p:txBody>
          <a:bodyPr lIns="0" tIns="0" rIns="0" bIns="0" rtlCol="0" anchor="t">
            <a:spAutoFit/>
          </a:bodyPr>
          <a:lstStyle/>
          <a:p>
            <a:pPr algn="ctr">
              <a:lnSpc>
                <a:spcPts val="6034"/>
              </a:lnSpc>
            </a:pPr>
            <a:r>
              <a:rPr lang="en-US" sz="4310" b="1">
                <a:solidFill>
                  <a:srgbClr val="FFFFFF"/>
                </a:solidFill>
                <a:latin typeface="Open Sans Bold"/>
                <a:ea typeface="Open Sans Bold"/>
                <a:cs typeface="Open Sans Bold"/>
                <a:sym typeface="Open Sans Bold"/>
              </a:rPr>
              <a:t>Zona baja</a:t>
            </a:r>
          </a:p>
        </p:txBody>
      </p:sp>
      <p:sp>
        <p:nvSpPr>
          <p:cNvPr id="9" name="TextBox 9"/>
          <p:cNvSpPr txBox="1"/>
          <p:nvPr/>
        </p:nvSpPr>
        <p:spPr>
          <a:xfrm>
            <a:off x="4280421" y="9458325"/>
            <a:ext cx="8509006" cy="771525"/>
          </a:xfrm>
          <a:prstGeom prst="rect">
            <a:avLst/>
          </a:prstGeom>
        </p:spPr>
        <p:txBody>
          <a:bodyPr lIns="0" tIns="0" rIns="0" bIns="0" rtlCol="0" anchor="t">
            <a:spAutoFit/>
          </a:bodyPr>
          <a:lstStyle/>
          <a:p>
            <a:pPr algn="ctr">
              <a:lnSpc>
                <a:spcPts val="6300"/>
              </a:lnSpc>
            </a:pPr>
            <a:r>
              <a:rPr lang="en-US" sz="4500" b="1">
                <a:solidFill>
                  <a:srgbClr val="FFFFFF"/>
                </a:solidFill>
                <a:latin typeface="Open Sans Bold"/>
                <a:ea typeface="Open Sans Bold"/>
                <a:cs typeface="Open Sans Bold"/>
                <a:sym typeface="Open Sans Bold"/>
              </a:rPr>
              <a:t>Taller de belleza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695918" y="1239657"/>
            <a:ext cx="6882689" cy="3903843"/>
          </a:xfrm>
          <a:custGeom>
            <a:avLst/>
            <a:gdLst/>
            <a:ahLst/>
            <a:cxnLst/>
            <a:rect l="l" t="t" r="r" b="b"/>
            <a:pathLst>
              <a:path w="6882689" h="3903843">
                <a:moveTo>
                  <a:pt x="0" y="0"/>
                </a:moveTo>
                <a:lnTo>
                  <a:pt x="6882688" y="0"/>
                </a:lnTo>
                <a:lnTo>
                  <a:pt x="6882688" y="3903843"/>
                </a:lnTo>
                <a:lnTo>
                  <a:pt x="0" y="3903843"/>
                </a:lnTo>
                <a:lnTo>
                  <a:pt x="0" y="0"/>
                </a:lnTo>
                <a:close/>
              </a:path>
            </a:pathLst>
          </a:custGeom>
          <a:blipFill>
            <a:blip r:embed="rId2"/>
            <a:stretch>
              <a:fillRect l="-4079" t="-26004" r="-2510" b="-14938"/>
            </a:stretch>
          </a:blipFill>
          <a:ln w="57150" cap="sq">
            <a:solidFill>
              <a:srgbClr val="000000"/>
            </a:solidFill>
            <a:prstDash val="solid"/>
            <a:miter/>
          </a:ln>
        </p:spPr>
      </p:sp>
      <p:sp>
        <p:nvSpPr>
          <p:cNvPr id="3" name="Freeform 3"/>
          <p:cNvSpPr/>
          <p:nvPr/>
        </p:nvSpPr>
        <p:spPr>
          <a:xfrm>
            <a:off x="11039984" y="1239657"/>
            <a:ext cx="6688598" cy="4419565"/>
          </a:xfrm>
          <a:custGeom>
            <a:avLst/>
            <a:gdLst/>
            <a:ahLst/>
            <a:cxnLst/>
            <a:rect l="l" t="t" r="r" b="b"/>
            <a:pathLst>
              <a:path w="6688598" h="4419565">
                <a:moveTo>
                  <a:pt x="0" y="0"/>
                </a:moveTo>
                <a:lnTo>
                  <a:pt x="6688599" y="0"/>
                </a:lnTo>
                <a:lnTo>
                  <a:pt x="6688599" y="4419565"/>
                </a:lnTo>
                <a:lnTo>
                  <a:pt x="0" y="4419565"/>
                </a:lnTo>
                <a:lnTo>
                  <a:pt x="0" y="0"/>
                </a:lnTo>
                <a:close/>
              </a:path>
            </a:pathLst>
          </a:custGeom>
          <a:blipFill>
            <a:blip r:embed="rId3"/>
            <a:stretch>
              <a:fillRect t="-13505"/>
            </a:stretch>
          </a:blipFill>
          <a:ln w="57150" cap="sq">
            <a:solidFill>
              <a:srgbClr val="000000"/>
            </a:solidFill>
            <a:prstDash val="solid"/>
            <a:miter/>
          </a:ln>
        </p:spPr>
      </p:sp>
      <p:sp>
        <p:nvSpPr>
          <p:cNvPr id="4" name="TextBox 4"/>
          <p:cNvSpPr txBox="1"/>
          <p:nvPr/>
        </p:nvSpPr>
        <p:spPr>
          <a:xfrm>
            <a:off x="1783006" y="141605"/>
            <a:ext cx="13675162" cy="887095"/>
          </a:xfrm>
          <a:prstGeom prst="rect">
            <a:avLst/>
          </a:prstGeom>
        </p:spPr>
        <p:txBody>
          <a:bodyPr lIns="0" tIns="0" rIns="0" bIns="0" rtlCol="0" anchor="t">
            <a:spAutoFit/>
          </a:bodyPr>
          <a:lstStyle/>
          <a:p>
            <a:pPr algn="ctr">
              <a:lnSpc>
                <a:spcPts val="7279"/>
              </a:lnSpc>
            </a:pPr>
            <a:r>
              <a:rPr lang="en-US" sz="5199" b="1">
                <a:solidFill>
                  <a:srgbClr val="FFFFFF"/>
                </a:solidFill>
                <a:latin typeface="Open Sans Bold"/>
                <a:ea typeface="Open Sans Bold"/>
                <a:cs typeface="Open Sans Bold"/>
                <a:sym typeface="Open Sans Bold"/>
              </a:rPr>
              <a:t>Programas con nuestros adultos mayores</a:t>
            </a:r>
          </a:p>
        </p:txBody>
      </p:sp>
      <p:sp>
        <p:nvSpPr>
          <p:cNvPr id="5" name="Freeform 5"/>
          <p:cNvSpPr/>
          <p:nvPr/>
        </p:nvSpPr>
        <p:spPr>
          <a:xfrm>
            <a:off x="5833112" y="6609504"/>
            <a:ext cx="5574949" cy="3563196"/>
          </a:xfrm>
          <a:custGeom>
            <a:avLst/>
            <a:gdLst/>
            <a:ahLst/>
            <a:cxnLst/>
            <a:rect l="l" t="t" r="r" b="b"/>
            <a:pathLst>
              <a:path w="5574949" h="3563196">
                <a:moveTo>
                  <a:pt x="0" y="0"/>
                </a:moveTo>
                <a:lnTo>
                  <a:pt x="5574949" y="0"/>
                </a:lnTo>
                <a:lnTo>
                  <a:pt x="5574949" y="3563196"/>
                </a:lnTo>
                <a:lnTo>
                  <a:pt x="0" y="3563196"/>
                </a:lnTo>
                <a:lnTo>
                  <a:pt x="0" y="0"/>
                </a:lnTo>
                <a:close/>
              </a:path>
            </a:pathLst>
          </a:custGeom>
          <a:blipFill>
            <a:blip r:embed="rId4"/>
            <a:stretch>
              <a:fillRect l="-2260" t="-18223" r="-3512" b="-8653"/>
            </a:stretch>
          </a:blipFill>
          <a:ln w="47625" cap="sq">
            <a:solidFill>
              <a:srgbClr val="000000"/>
            </a:solidFill>
            <a:prstDash val="solid"/>
            <a:miter/>
          </a:ln>
        </p:spPr>
      </p:sp>
      <p:sp>
        <p:nvSpPr>
          <p:cNvPr id="6" name="TextBox 6"/>
          <p:cNvSpPr txBox="1"/>
          <p:nvPr/>
        </p:nvSpPr>
        <p:spPr>
          <a:xfrm>
            <a:off x="1543037" y="5224325"/>
            <a:ext cx="4204930" cy="580390"/>
          </a:xfrm>
          <a:prstGeom prst="rect">
            <a:avLst/>
          </a:prstGeom>
        </p:spPr>
        <p:txBody>
          <a:bodyPr lIns="0" tIns="0" rIns="0" bIns="0" rtlCol="0" anchor="t">
            <a:spAutoFit/>
          </a:bodyPr>
          <a:lstStyle/>
          <a:p>
            <a:pPr algn="ctr">
              <a:lnSpc>
                <a:spcPts val="4759"/>
              </a:lnSpc>
            </a:pPr>
            <a:r>
              <a:rPr lang="en-US" sz="3399">
                <a:solidFill>
                  <a:srgbClr val="FFFFFF"/>
                </a:solidFill>
                <a:latin typeface="Open Sans"/>
                <a:ea typeface="Open Sans"/>
                <a:cs typeface="Open Sans"/>
                <a:sym typeface="Open Sans"/>
              </a:rPr>
              <a:t>Dia del adulto mayor</a:t>
            </a:r>
          </a:p>
        </p:txBody>
      </p:sp>
      <p:sp>
        <p:nvSpPr>
          <p:cNvPr id="7" name="TextBox 7"/>
          <p:cNvSpPr txBox="1"/>
          <p:nvPr/>
        </p:nvSpPr>
        <p:spPr>
          <a:xfrm>
            <a:off x="11201035" y="5738040"/>
            <a:ext cx="6688598" cy="580390"/>
          </a:xfrm>
          <a:prstGeom prst="rect">
            <a:avLst/>
          </a:prstGeom>
        </p:spPr>
        <p:txBody>
          <a:bodyPr lIns="0" tIns="0" rIns="0" bIns="0" rtlCol="0" anchor="t">
            <a:spAutoFit/>
          </a:bodyPr>
          <a:lstStyle/>
          <a:p>
            <a:pPr algn="ctr">
              <a:lnSpc>
                <a:spcPts val="4759"/>
              </a:lnSpc>
            </a:pPr>
            <a:r>
              <a:rPr lang="en-US" sz="3399">
                <a:solidFill>
                  <a:srgbClr val="FFFFFF"/>
                </a:solidFill>
                <a:latin typeface="Open Sans"/>
                <a:ea typeface="Open Sans"/>
                <a:cs typeface="Open Sans"/>
                <a:sym typeface="Open Sans"/>
              </a:rPr>
              <a:t>Navidad y fin de año</a:t>
            </a:r>
          </a:p>
        </p:txBody>
      </p:sp>
      <p:sp>
        <p:nvSpPr>
          <p:cNvPr id="8" name="TextBox 8"/>
          <p:cNvSpPr txBox="1"/>
          <p:nvPr/>
        </p:nvSpPr>
        <p:spPr>
          <a:xfrm>
            <a:off x="6012879" y="5408436"/>
            <a:ext cx="5215414" cy="580390"/>
          </a:xfrm>
          <a:prstGeom prst="rect">
            <a:avLst/>
          </a:prstGeom>
        </p:spPr>
        <p:txBody>
          <a:bodyPr lIns="0" tIns="0" rIns="0" bIns="0" rtlCol="0" anchor="t">
            <a:spAutoFit/>
          </a:bodyPr>
          <a:lstStyle/>
          <a:p>
            <a:pPr algn="ctr">
              <a:lnSpc>
                <a:spcPts val="4759"/>
              </a:lnSpc>
            </a:pPr>
            <a:r>
              <a:rPr lang="en-US" sz="3399" dirty="0" err="1">
                <a:solidFill>
                  <a:srgbClr val="FFFFFF"/>
                </a:solidFill>
                <a:latin typeface="Open Sans"/>
                <a:ea typeface="Open Sans"/>
                <a:cs typeface="Open Sans"/>
                <a:sym typeface="Open Sans"/>
              </a:rPr>
              <a:t>Adultos</a:t>
            </a:r>
            <a:r>
              <a:rPr lang="en-US" sz="3399" dirty="0">
                <a:solidFill>
                  <a:srgbClr val="FFFFFF"/>
                </a:solidFill>
                <a:latin typeface="Open Sans"/>
                <a:ea typeface="Open Sans"/>
                <a:cs typeface="Open Sans"/>
                <a:sym typeface="Open Sans"/>
              </a:rPr>
              <a:t> </a:t>
            </a:r>
            <a:r>
              <a:rPr lang="en-US" sz="3399" dirty="0" err="1">
                <a:solidFill>
                  <a:srgbClr val="FFFFFF"/>
                </a:solidFill>
                <a:latin typeface="Open Sans"/>
                <a:ea typeface="Open Sans"/>
                <a:cs typeface="Open Sans"/>
                <a:sym typeface="Open Sans"/>
              </a:rPr>
              <a:t>mayores</a:t>
            </a:r>
            <a:r>
              <a:rPr lang="en-US" sz="3399" dirty="0">
                <a:solidFill>
                  <a:srgbClr val="FFFFFF"/>
                </a:solidFill>
                <a:latin typeface="Open Sans"/>
                <a:ea typeface="Open Sans"/>
                <a:cs typeface="Open Sans"/>
                <a:sym typeface="Open Sans"/>
              </a:rPr>
              <a:t> del MIES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470076" y="2489838"/>
            <a:ext cx="5272735" cy="6039956"/>
          </a:xfrm>
          <a:custGeom>
            <a:avLst/>
            <a:gdLst/>
            <a:ahLst/>
            <a:cxnLst/>
            <a:rect l="l" t="t" r="r" b="b"/>
            <a:pathLst>
              <a:path w="5272735" h="6039956">
                <a:moveTo>
                  <a:pt x="0" y="0"/>
                </a:moveTo>
                <a:lnTo>
                  <a:pt x="5272735" y="0"/>
                </a:lnTo>
                <a:lnTo>
                  <a:pt x="5272735" y="6039956"/>
                </a:lnTo>
                <a:lnTo>
                  <a:pt x="0" y="6039956"/>
                </a:lnTo>
                <a:lnTo>
                  <a:pt x="0" y="0"/>
                </a:lnTo>
                <a:close/>
              </a:path>
            </a:pathLst>
          </a:custGeom>
          <a:blipFill>
            <a:blip r:embed="rId2"/>
            <a:stretch>
              <a:fillRect t="-13515" b="-80479"/>
            </a:stretch>
          </a:blipFill>
          <a:ln w="95250" cap="sq">
            <a:solidFill>
              <a:srgbClr val="000000"/>
            </a:solidFill>
            <a:prstDash val="solid"/>
            <a:miter/>
          </a:ln>
        </p:spPr>
      </p:sp>
      <p:sp>
        <p:nvSpPr>
          <p:cNvPr id="3" name="Freeform 3"/>
          <p:cNvSpPr/>
          <p:nvPr/>
        </p:nvSpPr>
        <p:spPr>
          <a:xfrm>
            <a:off x="6615996" y="2986693"/>
            <a:ext cx="5823984" cy="4950583"/>
          </a:xfrm>
          <a:custGeom>
            <a:avLst/>
            <a:gdLst/>
            <a:ahLst/>
            <a:cxnLst/>
            <a:rect l="l" t="t" r="r" b="b"/>
            <a:pathLst>
              <a:path w="5823984" h="4950583">
                <a:moveTo>
                  <a:pt x="0" y="0"/>
                </a:moveTo>
                <a:lnTo>
                  <a:pt x="5823983" y="0"/>
                </a:lnTo>
                <a:lnTo>
                  <a:pt x="5823983" y="4950583"/>
                </a:lnTo>
                <a:lnTo>
                  <a:pt x="0" y="4950583"/>
                </a:lnTo>
                <a:lnTo>
                  <a:pt x="0" y="0"/>
                </a:lnTo>
                <a:close/>
              </a:path>
            </a:pathLst>
          </a:custGeom>
          <a:blipFill>
            <a:blip r:embed="rId3"/>
            <a:stretch>
              <a:fillRect l="-691" t="-1626" r="-2419" b="-3253"/>
            </a:stretch>
          </a:blipFill>
        </p:spPr>
      </p:sp>
      <p:sp>
        <p:nvSpPr>
          <p:cNvPr id="4" name="Freeform 4"/>
          <p:cNvSpPr/>
          <p:nvPr/>
        </p:nvSpPr>
        <p:spPr>
          <a:xfrm>
            <a:off x="13313164" y="2489838"/>
            <a:ext cx="3707892" cy="5944293"/>
          </a:xfrm>
          <a:custGeom>
            <a:avLst/>
            <a:gdLst/>
            <a:ahLst/>
            <a:cxnLst/>
            <a:rect l="l" t="t" r="r" b="b"/>
            <a:pathLst>
              <a:path w="3707892" h="5944293">
                <a:moveTo>
                  <a:pt x="0" y="0"/>
                </a:moveTo>
                <a:lnTo>
                  <a:pt x="3707892" y="0"/>
                </a:lnTo>
                <a:lnTo>
                  <a:pt x="3707892" y="5944293"/>
                </a:lnTo>
                <a:lnTo>
                  <a:pt x="0" y="5944293"/>
                </a:lnTo>
                <a:lnTo>
                  <a:pt x="0" y="0"/>
                </a:lnTo>
                <a:close/>
              </a:path>
            </a:pathLst>
          </a:custGeom>
          <a:blipFill>
            <a:blip r:embed="rId4"/>
            <a:stretch>
              <a:fillRect l="-2667" t="-2080" r="-8003" b="-3744"/>
            </a:stretch>
          </a:blipFill>
        </p:spPr>
      </p:sp>
      <p:sp>
        <p:nvSpPr>
          <p:cNvPr id="5" name="TextBox 5"/>
          <p:cNvSpPr txBox="1"/>
          <p:nvPr/>
        </p:nvSpPr>
        <p:spPr>
          <a:xfrm>
            <a:off x="-181181" y="154955"/>
            <a:ext cx="18288000" cy="2334883"/>
          </a:xfrm>
          <a:prstGeom prst="rect">
            <a:avLst/>
          </a:prstGeom>
        </p:spPr>
        <p:txBody>
          <a:bodyPr lIns="0" tIns="0" rIns="0" bIns="0" rtlCol="0" anchor="t">
            <a:spAutoFit/>
          </a:bodyPr>
          <a:lstStyle/>
          <a:p>
            <a:pPr algn="ctr">
              <a:lnSpc>
                <a:spcPts val="9380"/>
              </a:lnSpc>
            </a:pPr>
            <a:r>
              <a:rPr lang="en-US" sz="6700" b="1">
                <a:solidFill>
                  <a:srgbClr val="FFFFFF"/>
                </a:solidFill>
                <a:latin typeface="Open Sans Bold"/>
                <a:ea typeface="Open Sans Bold"/>
                <a:cs typeface="Open Sans Bold"/>
                <a:sym typeface="Open Sans Bold"/>
              </a:rPr>
              <a:t>4.- Fiscalizar las acciones del ejecutivo parroquial</a:t>
            </a:r>
          </a:p>
        </p:txBody>
      </p:sp>
      <p:sp>
        <p:nvSpPr>
          <p:cNvPr id="6" name="TextBox 6"/>
          <p:cNvSpPr txBox="1"/>
          <p:nvPr/>
        </p:nvSpPr>
        <p:spPr>
          <a:xfrm>
            <a:off x="3705280" y="8958419"/>
            <a:ext cx="11985070" cy="629919"/>
          </a:xfrm>
          <a:prstGeom prst="rect">
            <a:avLst/>
          </a:prstGeom>
        </p:spPr>
        <p:txBody>
          <a:bodyPr lIns="0" tIns="0" rIns="0" bIns="0" rtlCol="0" anchor="t">
            <a:spAutoFit/>
          </a:bodyPr>
          <a:lstStyle/>
          <a:p>
            <a:pPr algn="ctr">
              <a:lnSpc>
                <a:spcPts val="5180"/>
              </a:lnSpc>
            </a:pPr>
            <a:r>
              <a:rPr lang="en-US" sz="3700" b="1">
                <a:solidFill>
                  <a:srgbClr val="FFFFFF"/>
                </a:solidFill>
                <a:latin typeface="Open Sans Bold"/>
                <a:ea typeface="Open Sans Bold"/>
                <a:cs typeface="Open Sans Bold"/>
                <a:sym typeface="Open Sans Bold"/>
              </a:rPr>
              <a:t>Intervención de maquinaria municipal y parroquial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0" y="1677840"/>
            <a:ext cx="6362293" cy="2604868"/>
          </a:xfrm>
          <a:custGeom>
            <a:avLst/>
            <a:gdLst/>
            <a:ahLst/>
            <a:cxnLst/>
            <a:rect l="l" t="t" r="r" b="b"/>
            <a:pathLst>
              <a:path w="6362293" h="2604868">
                <a:moveTo>
                  <a:pt x="0" y="0"/>
                </a:moveTo>
                <a:lnTo>
                  <a:pt x="6362293" y="0"/>
                </a:lnTo>
                <a:lnTo>
                  <a:pt x="6362293" y="2604869"/>
                </a:lnTo>
                <a:lnTo>
                  <a:pt x="0" y="2604869"/>
                </a:lnTo>
                <a:lnTo>
                  <a:pt x="0" y="0"/>
                </a:lnTo>
                <a:close/>
              </a:path>
            </a:pathLst>
          </a:custGeom>
          <a:blipFill>
            <a:blip r:embed="rId2"/>
            <a:stretch>
              <a:fillRect l="-1080" t="-2638" r="-2592" b="-6860"/>
            </a:stretch>
          </a:blipFill>
        </p:spPr>
      </p:sp>
      <p:sp>
        <p:nvSpPr>
          <p:cNvPr id="3" name="Freeform 3"/>
          <p:cNvSpPr/>
          <p:nvPr/>
        </p:nvSpPr>
        <p:spPr>
          <a:xfrm>
            <a:off x="11381715" y="1460226"/>
            <a:ext cx="6697557" cy="3083535"/>
          </a:xfrm>
          <a:custGeom>
            <a:avLst/>
            <a:gdLst/>
            <a:ahLst/>
            <a:cxnLst/>
            <a:rect l="l" t="t" r="r" b="b"/>
            <a:pathLst>
              <a:path w="6697557" h="3083535">
                <a:moveTo>
                  <a:pt x="0" y="0"/>
                </a:moveTo>
                <a:lnTo>
                  <a:pt x="6697558" y="0"/>
                </a:lnTo>
                <a:lnTo>
                  <a:pt x="6697558" y="3083535"/>
                </a:lnTo>
                <a:lnTo>
                  <a:pt x="0" y="3083535"/>
                </a:lnTo>
                <a:lnTo>
                  <a:pt x="0" y="0"/>
                </a:lnTo>
                <a:close/>
              </a:path>
            </a:pathLst>
          </a:custGeom>
          <a:blipFill>
            <a:blip r:embed="rId3"/>
            <a:stretch>
              <a:fillRect l="-1694" t="-2731" r="-2729" b="-5070"/>
            </a:stretch>
          </a:blipFill>
        </p:spPr>
      </p:sp>
      <p:sp>
        <p:nvSpPr>
          <p:cNvPr id="4" name="Freeform 4"/>
          <p:cNvSpPr/>
          <p:nvPr/>
        </p:nvSpPr>
        <p:spPr>
          <a:xfrm rot="-10800000">
            <a:off x="6441694" y="1028700"/>
            <a:ext cx="4860621" cy="2835040"/>
          </a:xfrm>
          <a:custGeom>
            <a:avLst/>
            <a:gdLst/>
            <a:ahLst/>
            <a:cxnLst/>
            <a:rect l="l" t="t" r="r" b="b"/>
            <a:pathLst>
              <a:path w="4860621" h="2835040">
                <a:moveTo>
                  <a:pt x="0" y="0"/>
                </a:moveTo>
                <a:lnTo>
                  <a:pt x="4860621" y="0"/>
                </a:lnTo>
                <a:lnTo>
                  <a:pt x="4860621" y="2835040"/>
                </a:lnTo>
                <a:lnTo>
                  <a:pt x="0" y="2835040"/>
                </a:lnTo>
                <a:lnTo>
                  <a:pt x="0" y="0"/>
                </a:lnTo>
                <a:close/>
              </a:path>
            </a:pathLst>
          </a:custGeom>
          <a:blipFill>
            <a:blip r:embed="rId4"/>
            <a:stretch>
              <a:fillRect l="-733" t="-1068" r="-1872" b="-5394"/>
            </a:stretch>
          </a:blipFill>
        </p:spPr>
      </p:sp>
      <p:sp>
        <p:nvSpPr>
          <p:cNvPr id="5" name="Freeform 5"/>
          <p:cNvSpPr/>
          <p:nvPr/>
        </p:nvSpPr>
        <p:spPr>
          <a:xfrm>
            <a:off x="0" y="5143500"/>
            <a:ext cx="6038112" cy="4849895"/>
          </a:xfrm>
          <a:custGeom>
            <a:avLst/>
            <a:gdLst/>
            <a:ahLst/>
            <a:cxnLst/>
            <a:rect l="l" t="t" r="r" b="b"/>
            <a:pathLst>
              <a:path w="6038112" h="4849895">
                <a:moveTo>
                  <a:pt x="0" y="0"/>
                </a:moveTo>
                <a:lnTo>
                  <a:pt x="6038112" y="0"/>
                </a:lnTo>
                <a:lnTo>
                  <a:pt x="6038112" y="4849895"/>
                </a:lnTo>
                <a:lnTo>
                  <a:pt x="0" y="4849895"/>
                </a:lnTo>
                <a:lnTo>
                  <a:pt x="0" y="0"/>
                </a:lnTo>
                <a:close/>
              </a:path>
            </a:pathLst>
          </a:custGeom>
          <a:blipFill>
            <a:blip r:embed="rId5"/>
            <a:stretch>
              <a:fillRect l="-5001" t="-830" r="-4000" b="-4150"/>
            </a:stretch>
          </a:blipFill>
        </p:spPr>
      </p:sp>
      <p:sp>
        <p:nvSpPr>
          <p:cNvPr id="6" name="Freeform 6"/>
          <p:cNvSpPr/>
          <p:nvPr/>
        </p:nvSpPr>
        <p:spPr>
          <a:xfrm>
            <a:off x="6362293" y="4063631"/>
            <a:ext cx="4899199" cy="2893594"/>
          </a:xfrm>
          <a:custGeom>
            <a:avLst/>
            <a:gdLst/>
            <a:ahLst/>
            <a:cxnLst/>
            <a:rect l="l" t="t" r="r" b="b"/>
            <a:pathLst>
              <a:path w="4899199" h="2893594">
                <a:moveTo>
                  <a:pt x="0" y="0"/>
                </a:moveTo>
                <a:lnTo>
                  <a:pt x="4899199" y="0"/>
                </a:lnTo>
                <a:lnTo>
                  <a:pt x="4899199" y="2893594"/>
                </a:lnTo>
                <a:lnTo>
                  <a:pt x="0" y="2893594"/>
                </a:lnTo>
                <a:lnTo>
                  <a:pt x="0" y="0"/>
                </a:lnTo>
                <a:close/>
              </a:path>
            </a:pathLst>
          </a:custGeom>
          <a:blipFill>
            <a:blip r:embed="rId6"/>
            <a:stretch>
              <a:fillRect l="-787" t="-2137" r="-2626" b="-6945"/>
            </a:stretch>
          </a:blipFill>
        </p:spPr>
      </p:sp>
      <p:sp>
        <p:nvSpPr>
          <p:cNvPr id="7" name="Freeform 7"/>
          <p:cNvSpPr/>
          <p:nvPr/>
        </p:nvSpPr>
        <p:spPr>
          <a:xfrm>
            <a:off x="11414563" y="5227789"/>
            <a:ext cx="6664709" cy="4776572"/>
          </a:xfrm>
          <a:custGeom>
            <a:avLst/>
            <a:gdLst/>
            <a:ahLst/>
            <a:cxnLst/>
            <a:rect l="l" t="t" r="r" b="b"/>
            <a:pathLst>
              <a:path w="6664709" h="4776572">
                <a:moveTo>
                  <a:pt x="0" y="0"/>
                </a:moveTo>
                <a:lnTo>
                  <a:pt x="6664710" y="0"/>
                </a:lnTo>
                <a:lnTo>
                  <a:pt x="6664710" y="4776571"/>
                </a:lnTo>
                <a:lnTo>
                  <a:pt x="0" y="4776571"/>
                </a:lnTo>
                <a:lnTo>
                  <a:pt x="0" y="0"/>
                </a:lnTo>
                <a:close/>
              </a:path>
            </a:pathLst>
          </a:custGeom>
          <a:blipFill>
            <a:blip r:embed="rId7"/>
            <a:stretch>
              <a:fillRect l="-1812" t="-1264" r="-3624" b="-4214"/>
            </a:stretch>
          </a:blipFill>
        </p:spPr>
      </p:sp>
      <p:sp>
        <p:nvSpPr>
          <p:cNvPr id="8" name="TextBox 8"/>
          <p:cNvSpPr txBox="1"/>
          <p:nvPr/>
        </p:nvSpPr>
        <p:spPr>
          <a:xfrm>
            <a:off x="309611" y="48621"/>
            <a:ext cx="17668778" cy="811530"/>
          </a:xfrm>
          <a:prstGeom prst="rect">
            <a:avLst/>
          </a:prstGeom>
        </p:spPr>
        <p:txBody>
          <a:bodyPr lIns="0" tIns="0" rIns="0" bIns="0" rtlCol="0" anchor="t">
            <a:spAutoFit/>
          </a:bodyPr>
          <a:lstStyle/>
          <a:p>
            <a:pPr algn="ctr">
              <a:lnSpc>
                <a:spcPts val="6720"/>
              </a:lnSpc>
            </a:pPr>
            <a:r>
              <a:rPr lang="en-US" sz="4800" b="1">
                <a:solidFill>
                  <a:srgbClr val="FFFFFF"/>
                </a:solidFill>
                <a:latin typeface="Open Sans Bold"/>
                <a:ea typeface="Open Sans Bold"/>
                <a:cs typeface="Open Sans Bold"/>
                <a:sym typeface="Open Sans Bold"/>
              </a:rPr>
              <a:t>Asambleas: priorización parroquial, cantonal y provincial</a:t>
            </a:r>
          </a:p>
        </p:txBody>
      </p:sp>
      <p:sp>
        <p:nvSpPr>
          <p:cNvPr id="9" name="Freeform 9"/>
          <p:cNvSpPr/>
          <p:nvPr/>
        </p:nvSpPr>
        <p:spPr>
          <a:xfrm>
            <a:off x="6682505" y="7071013"/>
            <a:ext cx="4378998" cy="2933347"/>
          </a:xfrm>
          <a:custGeom>
            <a:avLst/>
            <a:gdLst/>
            <a:ahLst/>
            <a:cxnLst/>
            <a:rect l="l" t="t" r="r" b="b"/>
            <a:pathLst>
              <a:path w="4378998" h="2933347">
                <a:moveTo>
                  <a:pt x="0" y="0"/>
                </a:moveTo>
                <a:lnTo>
                  <a:pt x="4378998" y="0"/>
                </a:lnTo>
                <a:lnTo>
                  <a:pt x="4378998" y="2933347"/>
                </a:lnTo>
                <a:lnTo>
                  <a:pt x="0" y="2933347"/>
                </a:lnTo>
                <a:lnTo>
                  <a:pt x="0" y="0"/>
                </a:lnTo>
                <a:close/>
              </a:path>
            </a:pathLst>
          </a:custGeom>
          <a:blipFill>
            <a:blip r:embed="rId8"/>
            <a:stretch>
              <a:fillRect l="-2049" t="-2853" r="-2632" b="-5011"/>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1028700" y="5988786"/>
            <a:ext cx="8004295" cy="3708362"/>
          </a:xfrm>
          <a:custGeom>
            <a:avLst/>
            <a:gdLst/>
            <a:ahLst/>
            <a:cxnLst/>
            <a:rect l="l" t="t" r="r" b="b"/>
            <a:pathLst>
              <a:path w="8004295" h="3708362">
                <a:moveTo>
                  <a:pt x="0" y="0"/>
                </a:moveTo>
                <a:lnTo>
                  <a:pt x="8004295" y="0"/>
                </a:lnTo>
                <a:lnTo>
                  <a:pt x="8004295" y="3708363"/>
                </a:lnTo>
                <a:lnTo>
                  <a:pt x="0" y="3708363"/>
                </a:lnTo>
                <a:lnTo>
                  <a:pt x="0" y="0"/>
                </a:lnTo>
                <a:close/>
              </a:path>
            </a:pathLst>
          </a:custGeom>
          <a:blipFill>
            <a:blip r:embed="rId2"/>
            <a:stretch>
              <a:fillRect l="-635" t="-3200" r="-2329" b="-4571"/>
            </a:stretch>
          </a:blipFill>
        </p:spPr>
      </p:sp>
      <p:sp>
        <p:nvSpPr>
          <p:cNvPr id="3" name="Freeform 3"/>
          <p:cNvSpPr/>
          <p:nvPr/>
        </p:nvSpPr>
        <p:spPr>
          <a:xfrm>
            <a:off x="9644883" y="1431161"/>
            <a:ext cx="6684876" cy="3490895"/>
          </a:xfrm>
          <a:custGeom>
            <a:avLst/>
            <a:gdLst/>
            <a:ahLst/>
            <a:cxnLst/>
            <a:rect l="l" t="t" r="r" b="b"/>
            <a:pathLst>
              <a:path w="6684876" h="3490895">
                <a:moveTo>
                  <a:pt x="0" y="0"/>
                </a:moveTo>
                <a:lnTo>
                  <a:pt x="6684876" y="0"/>
                </a:lnTo>
                <a:lnTo>
                  <a:pt x="6684876" y="3490895"/>
                </a:lnTo>
                <a:lnTo>
                  <a:pt x="0" y="3490895"/>
                </a:lnTo>
                <a:lnTo>
                  <a:pt x="0" y="0"/>
                </a:lnTo>
                <a:close/>
              </a:path>
            </a:pathLst>
          </a:custGeom>
          <a:blipFill>
            <a:blip r:embed="rId3"/>
            <a:stretch>
              <a:fillRect l="-1356" t="-3029" r="-3390" b="-6924"/>
            </a:stretch>
          </a:blipFill>
        </p:spPr>
      </p:sp>
      <p:sp>
        <p:nvSpPr>
          <p:cNvPr id="4" name="Freeform 4"/>
          <p:cNvSpPr/>
          <p:nvPr/>
        </p:nvSpPr>
        <p:spPr>
          <a:xfrm>
            <a:off x="9891618" y="6286805"/>
            <a:ext cx="5918496" cy="2971495"/>
          </a:xfrm>
          <a:custGeom>
            <a:avLst/>
            <a:gdLst/>
            <a:ahLst/>
            <a:cxnLst/>
            <a:rect l="l" t="t" r="r" b="b"/>
            <a:pathLst>
              <a:path w="5918496" h="2971495">
                <a:moveTo>
                  <a:pt x="0" y="0"/>
                </a:moveTo>
                <a:lnTo>
                  <a:pt x="5918496" y="0"/>
                </a:lnTo>
                <a:lnTo>
                  <a:pt x="5918496" y="2971495"/>
                </a:lnTo>
                <a:lnTo>
                  <a:pt x="0" y="2971495"/>
                </a:lnTo>
                <a:lnTo>
                  <a:pt x="0" y="0"/>
                </a:lnTo>
                <a:close/>
              </a:path>
            </a:pathLst>
          </a:custGeom>
          <a:blipFill>
            <a:blip r:embed="rId4"/>
            <a:stretch>
              <a:fillRect l="-4302" t="-2258" r="-4143" b="-7227"/>
            </a:stretch>
          </a:blipFill>
          <a:ln w="38100" cap="sq">
            <a:solidFill>
              <a:srgbClr val="000000"/>
            </a:solidFill>
            <a:prstDash val="solid"/>
            <a:miter/>
          </a:ln>
        </p:spPr>
      </p:sp>
      <p:sp>
        <p:nvSpPr>
          <p:cNvPr id="5" name="Freeform 5"/>
          <p:cNvSpPr/>
          <p:nvPr/>
        </p:nvSpPr>
        <p:spPr>
          <a:xfrm>
            <a:off x="454454" y="1375181"/>
            <a:ext cx="8689546" cy="3742379"/>
          </a:xfrm>
          <a:custGeom>
            <a:avLst/>
            <a:gdLst/>
            <a:ahLst/>
            <a:cxnLst/>
            <a:rect l="l" t="t" r="r" b="b"/>
            <a:pathLst>
              <a:path w="8689546" h="3742379">
                <a:moveTo>
                  <a:pt x="0" y="0"/>
                </a:moveTo>
                <a:lnTo>
                  <a:pt x="8689546" y="0"/>
                </a:lnTo>
                <a:lnTo>
                  <a:pt x="8689546" y="3742379"/>
                </a:lnTo>
                <a:lnTo>
                  <a:pt x="0" y="3742379"/>
                </a:lnTo>
                <a:lnTo>
                  <a:pt x="0" y="0"/>
                </a:lnTo>
                <a:close/>
              </a:path>
            </a:pathLst>
          </a:custGeom>
          <a:blipFill>
            <a:blip r:embed="rId5"/>
            <a:stretch>
              <a:fillRect l="-10541" t="-24164" r="-18892" b="-16396"/>
            </a:stretch>
          </a:blipFill>
          <a:ln w="57150" cap="sq">
            <a:solidFill>
              <a:srgbClr val="000000"/>
            </a:solidFill>
            <a:prstDash val="solid"/>
            <a:miter/>
          </a:ln>
        </p:spPr>
      </p:sp>
      <p:sp>
        <p:nvSpPr>
          <p:cNvPr id="6" name="TextBox 6"/>
          <p:cNvSpPr txBox="1"/>
          <p:nvPr/>
        </p:nvSpPr>
        <p:spPr>
          <a:xfrm>
            <a:off x="4572254" y="148590"/>
            <a:ext cx="9626455" cy="880110"/>
          </a:xfrm>
          <a:prstGeom prst="rect">
            <a:avLst/>
          </a:prstGeom>
        </p:spPr>
        <p:txBody>
          <a:bodyPr lIns="0" tIns="0" rIns="0" bIns="0" rtlCol="0" anchor="t">
            <a:spAutoFit/>
          </a:bodyPr>
          <a:lstStyle/>
          <a:p>
            <a:pPr algn="ctr">
              <a:lnSpc>
                <a:spcPts val="7139"/>
              </a:lnSpc>
            </a:pPr>
            <a:r>
              <a:rPr lang="en-US" sz="5100" b="1">
                <a:solidFill>
                  <a:srgbClr val="FFFFFF"/>
                </a:solidFill>
                <a:latin typeface="Open Sans Bold"/>
                <a:ea typeface="Open Sans Bold"/>
                <a:cs typeface="Open Sans Bold"/>
                <a:sym typeface="Open Sans Bold"/>
              </a:rPr>
              <a:t>Reuniones comunitarias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194496" y="5294823"/>
            <a:ext cx="4870651" cy="4998812"/>
          </a:xfrm>
          <a:custGeom>
            <a:avLst/>
            <a:gdLst/>
            <a:ahLst/>
            <a:cxnLst/>
            <a:rect l="l" t="t" r="r" b="b"/>
            <a:pathLst>
              <a:path w="4870651" h="4998812">
                <a:moveTo>
                  <a:pt x="0" y="0"/>
                </a:moveTo>
                <a:lnTo>
                  <a:pt x="4870651" y="0"/>
                </a:lnTo>
                <a:lnTo>
                  <a:pt x="4870651" y="4998813"/>
                </a:lnTo>
                <a:lnTo>
                  <a:pt x="0" y="4998813"/>
                </a:lnTo>
                <a:lnTo>
                  <a:pt x="0" y="0"/>
                </a:lnTo>
                <a:close/>
              </a:path>
            </a:pathLst>
          </a:custGeom>
          <a:blipFill>
            <a:blip r:embed="rId2"/>
            <a:stretch>
              <a:fillRect l="-34994" t="-20320" r="-50370" b="-15138"/>
            </a:stretch>
          </a:blipFill>
          <a:ln w="95250" cap="sq">
            <a:solidFill>
              <a:srgbClr val="000000"/>
            </a:solidFill>
            <a:prstDash val="solid"/>
            <a:miter/>
          </a:ln>
        </p:spPr>
      </p:sp>
      <p:sp>
        <p:nvSpPr>
          <p:cNvPr id="3" name="Freeform 3"/>
          <p:cNvSpPr/>
          <p:nvPr/>
        </p:nvSpPr>
        <p:spPr>
          <a:xfrm>
            <a:off x="12631957" y="791845"/>
            <a:ext cx="5656043" cy="2589988"/>
          </a:xfrm>
          <a:custGeom>
            <a:avLst/>
            <a:gdLst/>
            <a:ahLst/>
            <a:cxnLst/>
            <a:rect l="l" t="t" r="r" b="b"/>
            <a:pathLst>
              <a:path w="5656043" h="2589988">
                <a:moveTo>
                  <a:pt x="0" y="0"/>
                </a:moveTo>
                <a:lnTo>
                  <a:pt x="5656043" y="0"/>
                </a:lnTo>
                <a:lnTo>
                  <a:pt x="5656043" y="2589989"/>
                </a:lnTo>
                <a:lnTo>
                  <a:pt x="0" y="2589989"/>
                </a:lnTo>
                <a:lnTo>
                  <a:pt x="0" y="0"/>
                </a:lnTo>
                <a:close/>
              </a:path>
            </a:pathLst>
          </a:custGeom>
          <a:blipFill>
            <a:blip r:embed="rId3"/>
            <a:stretch>
              <a:fillRect l="-997" t="-3267" r="-2992" b="-30397"/>
            </a:stretch>
          </a:blipFill>
        </p:spPr>
      </p:sp>
      <p:sp>
        <p:nvSpPr>
          <p:cNvPr id="4" name="Freeform 4"/>
          <p:cNvSpPr/>
          <p:nvPr/>
        </p:nvSpPr>
        <p:spPr>
          <a:xfrm>
            <a:off x="335965" y="791845"/>
            <a:ext cx="5328659" cy="3093361"/>
          </a:xfrm>
          <a:custGeom>
            <a:avLst/>
            <a:gdLst/>
            <a:ahLst/>
            <a:cxnLst/>
            <a:rect l="l" t="t" r="r" b="b"/>
            <a:pathLst>
              <a:path w="5328659" h="3093361">
                <a:moveTo>
                  <a:pt x="0" y="0"/>
                </a:moveTo>
                <a:lnTo>
                  <a:pt x="5328660" y="0"/>
                </a:lnTo>
                <a:lnTo>
                  <a:pt x="5328660" y="3093361"/>
                </a:lnTo>
                <a:lnTo>
                  <a:pt x="0" y="3093361"/>
                </a:lnTo>
                <a:lnTo>
                  <a:pt x="0" y="0"/>
                </a:lnTo>
                <a:close/>
              </a:path>
            </a:pathLst>
          </a:custGeom>
          <a:blipFill>
            <a:blip r:embed="rId4"/>
            <a:stretch>
              <a:fillRect l="-1588" t="-2395" r="-2858" b="-35428"/>
            </a:stretch>
          </a:blipFill>
          <a:ln w="38100" cap="sq">
            <a:solidFill>
              <a:srgbClr val="000000"/>
            </a:solidFill>
            <a:prstDash val="solid"/>
            <a:miter/>
          </a:ln>
        </p:spPr>
      </p:sp>
      <p:sp>
        <p:nvSpPr>
          <p:cNvPr id="5" name="Freeform 5"/>
          <p:cNvSpPr/>
          <p:nvPr/>
        </p:nvSpPr>
        <p:spPr>
          <a:xfrm>
            <a:off x="5533535" y="7145211"/>
            <a:ext cx="3857770" cy="3148424"/>
          </a:xfrm>
          <a:custGeom>
            <a:avLst/>
            <a:gdLst/>
            <a:ahLst/>
            <a:cxnLst/>
            <a:rect l="l" t="t" r="r" b="b"/>
            <a:pathLst>
              <a:path w="3857770" h="3148424">
                <a:moveTo>
                  <a:pt x="0" y="0"/>
                </a:moveTo>
                <a:lnTo>
                  <a:pt x="3857769" y="0"/>
                </a:lnTo>
                <a:lnTo>
                  <a:pt x="3857769" y="3148425"/>
                </a:lnTo>
                <a:lnTo>
                  <a:pt x="0" y="3148425"/>
                </a:lnTo>
                <a:lnTo>
                  <a:pt x="0" y="0"/>
                </a:lnTo>
                <a:close/>
              </a:path>
            </a:pathLst>
          </a:custGeom>
          <a:blipFill>
            <a:blip r:embed="rId5"/>
            <a:stretch>
              <a:fillRect l="-2997" t="-23243" r="-4662" b="-2075"/>
            </a:stretch>
          </a:blipFill>
          <a:ln w="38100" cap="sq">
            <a:solidFill>
              <a:srgbClr val="000000"/>
            </a:solidFill>
            <a:prstDash val="solid"/>
            <a:miter/>
          </a:ln>
        </p:spPr>
      </p:sp>
      <p:sp>
        <p:nvSpPr>
          <p:cNvPr id="6" name="Freeform 6"/>
          <p:cNvSpPr/>
          <p:nvPr/>
        </p:nvSpPr>
        <p:spPr>
          <a:xfrm>
            <a:off x="6150348" y="791845"/>
            <a:ext cx="4788529" cy="2780969"/>
          </a:xfrm>
          <a:custGeom>
            <a:avLst/>
            <a:gdLst/>
            <a:ahLst/>
            <a:cxnLst/>
            <a:rect l="l" t="t" r="r" b="b"/>
            <a:pathLst>
              <a:path w="4788529" h="2780969">
                <a:moveTo>
                  <a:pt x="0" y="0"/>
                </a:moveTo>
                <a:lnTo>
                  <a:pt x="4788528" y="0"/>
                </a:lnTo>
                <a:lnTo>
                  <a:pt x="4788528" y="2780969"/>
                </a:lnTo>
                <a:lnTo>
                  <a:pt x="0" y="2780969"/>
                </a:lnTo>
                <a:lnTo>
                  <a:pt x="0" y="0"/>
                </a:lnTo>
                <a:close/>
              </a:path>
            </a:pathLst>
          </a:custGeom>
          <a:blipFill>
            <a:blip r:embed="rId6"/>
            <a:stretch>
              <a:fillRect l="-844" t="-969" r="-2533" b="-21250"/>
            </a:stretch>
          </a:blipFill>
        </p:spPr>
      </p:sp>
      <p:sp>
        <p:nvSpPr>
          <p:cNvPr id="7" name="Freeform 7"/>
          <p:cNvSpPr/>
          <p:nvPr/>
        </p:nvSpPr>
        <p:spPr>
          <a:xfrm>
            <a:off x="10395985" y="4262897"/>
            <a:ext cx="3062726" cy="2063852"/>
          </a:xfrm>
          <a:custGeom>
            <a:avLst/>
            <a:gdLst/>
            <a:ahLst/>
            <a:cxnLst/>
            <a:rect l="l" t="t" r="r" b="b"/>
            <a:pathLst>
              <a:path w="3062726" h="2063852">
                <a:moveTo>
                  <a:pt x="0" y="0"/>
                </a:moveTo>
                <a:lnTo>
                  <a:pt x="3062726" y="0"/>
                </a:lnTo>
                <a:lnTo>
                  <a:pt x="3062726" y="2063852"/>
                </a:lnTo>
                <a:lnTo>
                  <a:pt x="0" y="2063852"/>
                </a:lnTo>
                <a:lnTo>
                  <a:pt x="0" y="0"/>
                </a:lnTo>
                <a:close/>
              </a:path>
            </a:pathLst>
          </a:custGeom>
          <a:blipFill>
            <a:blip r:embed="rId7"/>
            <a:stretch>
              <a:fillRect l="-846" t="-1255" r="-2820" b="-4722"/>
            </a:stretch>
          </a:blipFill>
          <a:ln w="38100" cap="sq">
            <a:solidFill>
              <a:srgbClr val="000000"/>
            </a:solidFill>
            <a:prstDash val="solid"/>
            <a:miter/>
          </a:ln>
        </p:spPr>
      </p:sp>
      <p:sp>
        <p:nvSpPr>
          <p:cNvPr id="8" name="Freeform 8"/>
          <p:cNvSpPr/>
          <p:nvPr/>
        </p:nvSpPr>
        <p:spPr>
          <a:xfrm>
            <a:off x="10536919" y="6828513"/>
            <a:ext cx="7451362" cy="3412202"/>
          </a:xfrm>
          <a:custGeom>
            <a:avLst/>
            <a:gdLst/>
            <a:ahLst/>
            <a:cxnLst/>
            <a:rect l="l" t="t" r="r" b="b"/>
            <a:pathLst>
              <a:path w="7451362" h="3412202">
                <a:moveTo>
                  <a:pt x="0" y="0"/>
                </a:moveTo>
                <a:lnTo>
                  <a:pt x="7451362" y="0"/>
                </a:lnTo>
                <a:lnTo>
                  <a:pt x="7451362" y="3412203"/>
                </a:lnTo>
                <a:lnTo>
                  <a:pt x="0" y="3412203"/>
                </a:lnTo>
                <a:lnTo>
                  <a:pt x="0" y="0"/>
                </a:lnTo>
                <a:close/>
              </a:path>
            </a:pathLst>
          </a:custGeom>
          <a:blipFill>
            <a:blip r:embed="rId8"/>
            <a:stretch>
              <a:fillRect l="-423" t="-2200" r="-2793" b="-4626"/>
            </a:stretch>
          </a:blipFill>
        </p:spPr>
      </p:sp>
      <p:sp>
        <p:nvSpPr>
          <p:cNvPr id="9" name="Freeform 9"/>
          <p:cNvSpPr/>
          <p:nvPr/>
        </p:nvSpPr>
        <p:spPr>
          <a:xfrm>
            <a:off x="5203525" y="3729010"/>
            <a:ext cx="5192460" cy="3395035"/>
          </a:xfrm>
          <a:custGeom>
            <a:avLst/>
            <a:gdLst/>
            <a:ahLst/>
            <a:cxnLst/>
            <a:rect l="l" t="t" r="r" b="b"/>
            <a:pathLst>
              <a:path w="5192460" h="3395035">
                <a:moveTo>
                  <a:pt x="0" y="0"/>
                </a:moveTo>
                <a:lnTo>
                  <a:pt x="5192460" y="0"/>
                </a:lnTo>
                <a:lnTo>
                  <a:pt x="5192460" y="3395035"/>
                </a:lnTo>
                <a:lnTo>
                  <a:pt x="0" y="3395035"/>
                </a:lnTo>
                <a:lnTo>
                  <a:pt x="0" y="0"/>
                </a:lnTo>
                <a:close/>
              </a:path>
            </a:pathLst>
          </a:custGeom>
          <a:blipFill>
            <a:blip r:embed="rId9"/>
            <a:stretch>
              <a:fillRect l="-2984" t="-11912" r="-3222" b="-9915"/>
            </a:stretch>
          </a:blipFill>
          <a:ln w="38100" cap="sq">
            <a:solidFill>
              <a:srgbClr val="000000"/>
            </a:solidFill>
            <a:prstDash val="solid"/>
            <a:miter/>
          </a:ln>
        </p:spPr>
      </p:sp>
      <p:sp>
        <p:nvSpPr>
          <p:cNvPr id="10" name="Freeform 10"/>
          <p:cNvSpPr/>
          <p:nvPr/>
        </p:nvSpPr>
        <p:spPr>
          <a:xfrm>
            <a:off x="13513741" y="3381834"/>
            <a:ext cx="4774259" cy="3268927"/>
          </a:xfrm>
          <a:custGeom>
            <a:avLst/>
            <a:gdLst/>
            <a:ahLst/>
            <a:cxnLst/>
            <a:rect l="l" t="t" r="r" b="b"/>
            <a:pathLst>
              <a:path w="4774259" h="3268927">
                <a:moveTo>
                  <a:pt x="0" y="0"/>
                </a:moveTo>
                <a:lnTo>
                  <a:pt x="4774259" y="0"/>
                </a:lnTo>
                <a:lnTo>
                  <a:pt x="4774259" y="3268927"/>
                </a:lnTo>
                <a:lnTo>
                  <a:pt x="0" y="3268927"/>
                </a:lnTo>
                <a:lnTo>
                  <a:pt x="0" y="0"/>
                </a:lnTo>
                <a:close/>
              </a:path>
            </a:pathLst>
          </a:custGeom>
          <a:blipFill>
            <a:blip r:embed="rId10"/>
            <a:stretch>
              <a:fillRect l="-5850" t="-31444" r="-13750"/>
            </a:stretch>
          </a:blipFill>
          <a:ln w="38100" cap="sq">
            <a:solidFill>
              <a:srgbClr val="000000"/>
            </a:solidFill>
            <a:prstDash val="solid"/>
            <a:miter/>
          </a:ln>
        </p:spPr>
      </p:sp>
      <p:sp>
        <p:nvSpPr>
          <p:cNvPr id="11" name="TextBox 11"/>
          <p:cNvSpPr txBox="1"/>
          <p:nvPr/>
        </p:nvSpPr>
        <p:spPr>
          <a:xfrm>
            <a:off x="3309935" y="-95250"/>
            <a:ext cx="11245374" cy="887095"/>
          </a:xfrm>
          <a:prstGeom prst="rect">
            <a:avLst/>
          </a:prstGeom>
        </p:spPr>
        <p:txBody>
          <a:bodyPr lIns="0" tIns="0" rIns="0" bIns="0" rtlCol="0" anchor="t">
            <a:spAutoFit/>
          </a:bodyPr>
          <a:lstStyle/>
          <a:p>
            <a:pPr algn="ctr">
              <a:lnSpc>
                <a:spcPts val="7279"/>
              </a:lnSpc>
            </a:pPr>
            <a:r>
              <a:rPr lang="en-US" sz="5199" b="1">
                <a:solidFill>
                  <a:srgbClr val="FFFFFF"/>
                </a:solidFill>
                <a:latin typeface="Open Sans Bold"/>
                <a:ea typeface="Open Sans Bold"/>
                <a:cs typeface="Open Sans Bold"/>
                <a:sym typeface="Open Sans Bold"/>
              </a:rPr>
              <a:t>Actividades de Equidad y género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1028700" y="1342075"/>
            <a:ext cx="6817422" cy="4783159"/>
          </a:xfrm>
          <a:custGeom>
            <a:avLst/>
            <a:gdLst/>
            <a:ahLst/>
            <a:cxnLst/>
            <a:rect l="l" t="t" r="r" b="b"/>
            <a:pathLst>
              <a:path w="6817422" h="4783159">
                <a:moveTo>
                  <a:pt x="0" y="0"/>
                </a:moveTo>
                <a:lnTo>
                  <a:pt x="6817422" y="0"/>
                </a:lnTo>
                <a:lnTo>
                  <a:pt x="6817422" y="4783160"/>
                </a:lnTo>
                <a:lnTo>
                  <a:pt x="0" y="4783160"/>
                </a:lnTo>
                <a:lnTo>
                  <a:pt x="0" y="0"/>
                </a:lnTo>
                <a:close/>
              </a:path>
            </a:pathLst>
          </a:custGeom>
          <a:blipFill>
            <a:blip r:embed="rId2"/>
            <a:stretch>
              <a:fillRect l="-809" t="-1683" r="-2952" b="-4208"/>
            </a:stretch>
          </a:blipFill>
        </p:spPr>
      </p:sp>
      <p:sp>
        <p:nvSpPr>
          <p:cNvPr id="3" name="Freeform 3"/>
          <p:cNvSpPr/>
          <p:nvPr/>
        </p:nvSpPr>
        <p:spPr>
          <a:xfrm>
            <a:off x="8673103" y="1411477"/>
            <a:ext cx="9333205" cy="4505553"/>
          </a:xfrm>
          <a:custGeom>
            <a:avLst/>
            <a:gdLst/>
            <a:ahLst/>
            <a:cxnLst/>
            <a:rect l="l" t="t" r="r" b="b"/>
            <a:pathLst>
              <a:path w="9333205" h="4505553">
                <a:moveTo>
                  <a:pt x="0" y="0"/>
                </a:moveTo>
                <a:lnTo>
                  <a:pt x="9333205" y="0"/>
                </a:lnTo>
                <a:lnTo>
                  <a:pt x="9333205" y="4505553"/>
                </a:lnTo>
                <a:lnTo>
                  <a:pt x="0" y="4505553"/>
                </a:lnTo>
                <a:lnTo>
                  <a:pt x="0" y="0"/>
                </a:lnTo>
                <a:close/>
              </a:path>
            </a:pathLst>
          </a:custGeom>
          <a:blipFill>
            <a:blip r:embed="rId3"/>
            <a:stretch>
              <a:fillRect l="-1294" t="-2680" r="-2588" b="-4914"/>
            </a:stretch>
          </a:blipFill>
        </p:spPr>
      </p:sp>
      <p:sp>
        <p:nvSpPr>
          <p:cNvPr id="4" name="TextBox 4"/>
          <p:cNvSpPr txBox="1"/>
          <p:nvPr/>
        </p:nvSpPr>
        <p:spPr>
          <a:xfrm>
            <a:off x="431204" y="113611"/>
            <a:ext cx="17051060" cy="903592"/>
          </a:xfrm>
          <a:prstGeom prst="rect">
            <a:avLst/>
          </a:prstGeom>
        </p:spPr>
        <p:txBody>
          <a:bodyPr lIns="0" tIns="0" rIns="0" bIns="0" rtlCol="0" anchor="t">
            <a:spAutoFit/>
          </a:bodyPr>
          <a:lstStyle/>
          <a:p>
            <a:pPr algn="ctr">
              <a:lnSpc>
                <a:spcPts val="7420"/>
              </a:lnSpc>
            </a:pPr>
            <a:r>
              <a:rPr lang="en-US" sz="5300" b="1">
                <a:solidFill>
                  <a:srgbClr val="FFFFFF"/>
                </a:solidFill>
                <a:latin typeface="Open Sans Bold"/>
                <a:ea typeface="Open Sans Bold"/>
                <a:cs typeface="Open Sans Bold"/>
                <a:sym typeface="Open Sans Bold"/>
              </a:rPr>
              <a:t>Capacitaciones/talleres de diferentes instituciones</a:t>
            </a:r>
          </a:p>
        </p:txBody>
      </p:sp>
      <p:sp>
        <p:nvSpPr>
          <p:cNvPr id="5" name="Freeform 5"/>
          <p:cNvSpPr/>
          <p:nvPr/>
        </p:nvSpPr>
        <p:spPr>
          <a:xfrm>
            <a:off x="5713429" y="6769632"/>
            <a:ext cx="7626277" cy="3269406"/>
          </a:xfrm>
          <a:custGeom>
            <a:avLst/>
            <a:gdLst/>
            <a:ahLst/>
            <a:cxnLst/>
            <a:rect l="l" t="t" r="r" b="b"/>
            <a:pathLst>
              <a:path w="7626277" h="3269406">
                <a:moveTo>
                  <a:pt x="0" y="0"/>
                </a:moveTo>
                <a:lnTo>
                  <a:pt x="7626276" y="0"/>
                </a:lnTo>
                <a:lnTo>
                  <a:pt x="7626276" y="3269406"/>
                </a:lnTo>
                <a:lnTo>
                  <a:pt x="0" y="3269406"/>
                </a:lnTo>
                <a:lnTo>
                  <a:pt x="0" y="0"/>
                </a:lnTo>
                <a:close/>
              </a:path>
            </a:pathLst>
          </a:custGeom>
          <a:blipFill>
            <a:blip r:embed="rId4"/>
            <a:stretch>
              <a:fillRect l="-640" t="-1993" r="-2350" b="-5481"/>
            </a:stretch>
          </a:blipFill>
        </p:spPr>
      </p:sp>
      <p:sp>
        <p:nvSpPr>
          <p:cNvPr id="6" name="TextBox 6"/>
          <p:cNvSpPr txBox="1"/>
          <p:nvPr/>
        </p:nvSpPr>
        <p:spPr>
          <a:xfrm>
            <a:off x="2821409" y="6058560"/>
            <a:ext cx="2458760" cy="580390"/>
          </a:xfrm>
          <a:prstGeom prst="rect">
            <a:avLst/>
          </a:prstGeom>
        </p:spPr>
        <p:txBody>
          <a:bodyPr lIns="0" tIns="0" rIns="0" bIns="0" rtlCol="0" anchor="t">
            <a:spAutoFit/>
          </a:bodyPr>
          <a:lstStyle/>
          <a:p>
            <a:pPr algn="ctr">
              <a:lnSpc>
                <a:spcPts val="4759"/>
              </a:lnSpc>
            </a:pPr>
            <a:r>
              <a:rPr lang="en-US" sz="3399">
                <a:solidFill>
                  <a:srgbClr val="FFFFFF"/>
                </a:solidFill>
                <a:latin typeface="Open Sans"/>
                <a:ea typeface="Open Sans"/>
                <a:cs typeface="Open Sans"/>
                <a:sym typeface="Open Sans"/>
              </a:rPr>
              <a:t>Conagopare</a:t>
            </a:r>
          </a:p>
        </p:txBody>
      </p:sp>
      <p:sp>
        <p:nvSpPr>
          <p:cNvPr id="7" name="TextBox 7"/>
          <p:cNvSpPr txBox="1"/>
          <p:nvPr/>
        </p:nvSpPr>
        <p:spPr>
          <a:xfrm>
            <a:off x="8552315" y="6019798"/>
            <a:ext cx="9333205" cy="580390"/>
          </a:xfrm>
          <a:prstGeom prst="rect">
            <a:avLst/>
          </a:prstGeom>
        </p:spPr>
        <p:txBody>
          <a:bodyPr lIns="0" tIns="0" rIns="0" bIns="0" rtlCol="0" anchor="t">
            <a:spAutoFit/>
          </a:bodyPr>
          <a:lstStyle/>
          <a:p>
            <a:pPr algn="ctr">
              <a:lnSpc>
                <a:spcPts val="4759"/>
              </a:lnSpc>
            </a:pPr>
            <a:r>
              <a:rPr lang="en-US" sz="3399">
                <a:solidFill>
                  <a:srgbClr val="FFFFFF"/>
                </a:solidFill>
                <a:latin typeface="Open Sans"/>
                <a:ea typeface="Open Sans"/>
                <a:cs typeface="Open Sans"/>
                <a:sym typeface="Open Sans"/>
              </a:rPr>
              <a:t>Consejo Cantonal de Derechos de Paute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162870" y="6123804"/>
            <a:ext cx="9632838" cy="3990528"/>
          </a:xfrm>
          <a:custGeom>
            <a:avLst/>
            <a:gdLst/>
            <a:ahLst/>
            <a:cxnLst/>
            <a:rect l="l" t="t" r="r" b="b"/>
            <a:pathLst>
              <a:path w="9632838" h="3990528">
                <a:moveTo>
                  <a:pt x="0" y="0"/>
                </a:moveTo>
                <a:lnTo>
                  <a:pt x="9632838" y="0"/>
                </a:lnTo>
                <a:lnTo>
                  <a:pt x="9632838" y="3990528"/>
                </a:lnTo>
                <a:lnTo>
                  <a:pt x="0" y="3990528"/>
                </a:lnTo>
                <a:lnTo>
                  <a:pt x="0" y="0"/>
                </a:lnTo>
                <a:close/>
              </a:path>
            </a:pathLst>
          </a:custGeom>
          <a:blipFill>
            <a:blip r:embed="rId2"/>
            <a:stretch>
              <a:fillRect l="-626" t="-2017" r="-2298" b="-5044"/>
            </a:stretch>
          </a:blipFill>
        </p:spPr>
      </p:sp>
      <p:sp>
        <p:nvSpPr>
          <p:cNvPr id="3" name="Freeform 3"/>
          <p:cNvSpPr/>
          <p:nvPr/>
        </p:nvSpPr>
        <p:spPr>
          <a:xfrm>
            <a:off x="315338" y="1028700"/>
            <a:ext cx="6467446" cy="4929213"/>
          </a:xfrm>
          <a:custGeom>
            <a:avLst/>
            <a:gdLst/>
            <a:ahLst/>
            <a:cxnLst/>
            <a:rect l="l" t="t" r="r" b="b"/>
            <a:pathLst>
              <a:path w="6467446" h="4929213">
                <a:moveTo>
                  <a:pt x="0" y="0"/>
                </a:moveTo>
                <a:lnTo>
                  <a:pt x="6467446" y="0"/>
                </a:lnTo>
                <a:lnTo>
                  <a:pt x="6467446" y="4929213"/>
                </a:lnTo>
                <a:lnTo>
                  <a:pt x="0" y="4929213"/>
                </a:lnTo>
                <a:lnTo>
                  <a:pt x="0" y="0"/>
                </a:lnTo>
                <a:close/>
              </a:path>
            </a:pathLst>
          </a:custGeom>
          <a:blipFill>
            <a:blip r:embed="rId3"/>
            <a:stretch>
              <a:fillRect l="-933" t="-1633" r="-2801" b="-2542"/>
            </a:stretch>
          </a:blipFill>
        </p:spPr>
      </p:sp>
      <p:sp>
        <p:nvSpPr>
          <p:cNvPr id="4" name="Freeform 4"/>
          <p:cNvSpPr/>
          <p:nvPr/>
        </p:nvSpPr>
        <p:spPr>
          <a:xfrm>
            <a:off x="10137940" y="6095454"/>
            <a:ext cx="7992392" cy="4018878"/>
          </a:xfrm>
          <a:custGeom>
            <a:avLst/>
            <a:gdLst/>
            <a:ahLst/>
            <a:cxnLst/>
            <a:rect l="l" t="t" r="r" b="b"/>
            <a:pathLst>
              <a:path w="7992392" h="4018878">
                <a:moveTo>
                  <a:pt x="0" y="0"/>
                </a:moveTo>
                <a:lnTo>
                  <a:pt x="7992391" y="0"/>
                </a:lnTo>
                <a:lnTo>
                  <a:pt x="7992391" y="4018878"/>
                </a:lnTo>
                <a:lnTo>
                  <a:pt x="0" y="4018878"/>
                </a:lnTo>
                <a:lnTo>
                  <a:pt x="0" y="0"/>
                </a:lnTo>
                <a:close/>
              </a:path>
            </a:pathLst>
          </a:custGeom>
          <a:blipFill>
            <a:blip r:embed="rId4"/>
            <a:stretch>
              <a:fillRect l="-1306" t="-3029" r="-2612" b="-5196"/>
            </a:stretch>
          </a:blipFill>
        </p:spPr>
      </p:sp>
      <p:sp>
        <p:nvSpPr>
          <p:cNvPr id="5" name="Freeform 5"/>
          <p:cNvSpPr/>
          <p:nvPr/>
        </p:nvSpPr>
        <p:spPr>
          <a:xfrm>
            <a:off x="11599361" y="1116345"/>
            <a:ext cx="6512454" cy="4753922"/>
          </a:xfrm>
          <a:custGeom>
            <a:avLst/>
            <a:gdLst/>
            <a:ahLst/>
            <a:cxnLst/>
            <a:rect l="l" t="t" r="r" b="b"/>
            <a:pathLst>
              <a:path w="6512454" h="4753922">
                <a:moveTo>
                  <a:pt x="0" y="0"/>
                </a:moveTo>
                <a:lnTo>
                  <a:pt x="6512454" y="0"/>
                </a:lnTo>
                <a:lnTo>
                  <a:pt x="6512454" y="4753922"/>
                </a:lnTo>
                <a:lnTo>
                  <a:pt x="0" y="4753922"/>
                </a:lnTo>
                <a:lnTo>
                  <a:pt x="0" y="0"/>
                </a:lnTo>
                <a:close/>
              </a:path>
            </a:pathLst>
          </a:custGeom>
          <a:blipFill>
            <a:blip r:embed="rId5"/>
            <a:stretch>
              <a:fillRect l="-1623" t="-2668" r="-3896" b="-5890"/>
            </a:stretch>
          </a:blipFill>
        </p:spPr>
      </p:sp>
      <p:sp>
        <p:nvSpPr>
          <p:cNvPr id="6" name="TextBox 6"/>
          <p:cNvSpPr txBox="1"/>
          <p:nvPr/>
        </p:nvSpPr>
        <p:spPr>
          <a:xfrm>
            <a:off x="157669" y="156217"/>
            <a:ext cx="17972662" cy="1659242"/>
          </a:xfrm>
          <a:prstGeom prst="rect">
            <a:avLst/>
          </a:prstGeom>
        </p:spPr>
        <p:txBody>
          <a:bodyPr lIns="0" tIns="0" rIns="0" bIns="0" rtlCol="0" anchor="t">
            <a:spAutoFit/>
          </a:bodyPr>
          <a:lstStyle/>
          <a:p>
            <a:pPr algn="ctr">
              <a:lnSpc>
                <a:spcPts val="6720"/>
              </a:lnSpc>
            </a:pPr>
            <a:r>
              <a:rPr lang="en-US" sz="4800" b="1">
                <a:solidFill>
                  <a:srgbClr val="FFFFFF"/>
                </a:solidFill>
                <a:latin typeface="Open Sans Bold"/>
                <a:ea typeface="Open Sans Bold"/>
                <a:cs typeface="Open Sans Bold"/>
                <a:sym typeface="Open Sans Bold"/>
              </a:rPr>
              <a:t>Representación institucional, en el ámbito deportivo, cultural y social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7477062" y="2404538"/>
            <a:ext cx="3333877" cy="4265135"/>
          </a:xfrm>
          <a:custGeom>
            <a:avLst/>
            <a:gdLst/>
            <a:ahLst/>
            <a:cxnLst/>
            <a:rect l="l" t="t" r="r" b="b"/>
            <a:pathLst>
              <a:path w="3333877" h="4265135">
                <a:moveTo>
                  <a:pt x="0" y="0"/>
                </a:moveTo>
                <a:lnTo>
                  <a:pt x="3333876" y="0"/>
                </a:lnTo>
                <a:lnTo>
                  <a:pt x="3333876" y="4265135"/>
                </a:lnTo>
                <a:lnTo>
                  <a:pt x="0" y="4265135"/>
                </a:lnTo>
                <a:lnTo>
                  <a:pt x="0" y="0"/>
                </a:lnTo>
                <a:close/>
              </a:path>
            </a:pathLst>
          </a:custGeom>
          <a:blipFill>
            <a:blip r:embed="rId2"/>
            <a:stretch>
              <a:fillRect t="-42907" b="-30793"/>
            </a:stretch>
          </a:blipFill>
          <a:ln w="38100" cap="sq">
            <a:solidFill>
              <a:srgbClr val="000000"/>
            </a:solidFill>
            <a:prstDash val="solid"/>
            <a:miter/>
          </a:ln>
        </p:spPr>
      </p:sp>
      <p:sp>
        <p:nvSpPr>
          <p:cNvPr id="3" name="Freeform 3"/>
          <p:cNvSpPr/>
          <p:nvPr/>
        </p:nvSpPr>
        <p:spPr>
          <a:xfrm>
            <a:off x="11821680" y="6231569"/>
            <a:ext cx="5131511" cy="3823584"/>
          </a:xfrm>
          <a:custGeom>
            <a:avLst/>
            <a:gdLst/>
            <a:ahLst/>
            <a:cxnLst/>
            <a:rect l="l" t="t" r="r" b="b"/>
            <a:pathLst>
              <a:path w="5131511" h="3823584">
                <a:moveTo>
                  <a:pt x="0" y="0"/>
                </a:moveTo>
                <a:lnTo>
                  <a:pt x="5131511" y="0"/>
                </a:lnTo>
                <a:lnTo>
                  <a:pt x="5131511" y="3823584"/>
                </a:lnTo>
                <a:lnTo>
                  <a:pt x="0" y="3823584"/>
                </a:lnTo>
                <a:lnTo>
                  <a:pt x="0" y="0"/>
                </a:lnTo>
                <a:close/>
              </a:path>
            </a:pathLst>
          </a:custGeom>
          <a:blipFill>
            <a:blip r:embed="rId3"/>
            <a:stretch>
              <a:fillRect l="-1717" t="-1579" r="-2820" b="-4627"/>
            </a:stretch>
          </a:blipFill>
        </p:spPr>
      </p:sp>
      <p:sp>
        <p:nvSpPr>
          <p:cNvPr id="4" name="Freeform 4"/>
          <p:cNvSpPr/>
          <p:nvPr/>
        </p:nvSpPr>
        <p:spPr>
          <a:xfrm>
            <a:off x="7661804" y="6850006"/>
            <a:ext cx="2954867" cy="3125403"/>
          </a:xfrm>
          <a:custGeom>
            <a:avLst/>
            <a:gdLst/>
            <a:ahLst/>
            <a:cxnLst/>
            <a:rect l="l" t="t" r="r" b="b"/>
            <a:pathLst>
              <a:path w="2954867" h="3125403">
                <a:moveTo>
                  <a:pt x="0" y="0"/>
                </a:moveTo>
                <a:lnTo>
                  <a:pt x="2954867" y="0"/>
                </a:lnTo>
                <a:lnTo>
                  <a:pt x="2954867" y="3125403"/>
                </a:lnTo>
                <a:lnTo>
                  <a:pt x="0" y="3125403"/>
                </a:lnTo>
                <a:lnTo>
                  <a:pt x="0" y="0"/>
                </a:lnTo>
                <a:close/>
              </a:path>
            </a:pathLst>
          </a:custGeom>
          <a:blipFill>
            <a:blip r:embed="rId4"/>
            <a:stretch>
              <a:fillRect l="-2254" t="-2557" r="-4959" b="-4688"/>
            </a:stretch>
          </a:blipFill>
        </p:spPr>
      </p:sp>
      <p:sp>
        <p:nvSpPr>
          <p:cNvPr id="5" name="Freeform 5"/>
          <p:cNvSpPr/>
          <p:nvPr/>
        </p:nvSpPr>
        <p:spPr>
          <a:xfrm>
            <a:off x="687549" y="6770262"/>
            <a:ext cx="5938891" cy="3284891"/>
          </a:xfrm>
          <a:custGeom>
            <a:avLst/>
            <a:gdLst/>
            <a:ahLst/>
            <a:cxnLst/>
            <a:rect l="l" t="t" r="r" b="b"/>
            <a:pathLst>
              <a:path w="5938891" h="3284891">
                <a:moveTo>
                  <a:pt x="0" y="0"/>
                </a:moveTo>
                <a:lnTo>
                  <a:pt x="5938890" y="0"/>
                </a:lnTo>
                <a:lnTo>
                  <a:pt x="5938890" y="3284891"/>
                </a:lnTo>
                <a:lnTo>
                  <a:pt x="0" y="3284891"/>
                </a:lnTo>
                <a:lnTo>
                  <a:pt x="0" y="0"/>
                </a:lnTo>
                <a:close/>
              </a:path>
            </a:pathLst>
          </a:custGeom>
          <a:blipFill>
            <a:blip r:embed="rId5"/>
            <a:stretch>
              <a:fillRect l="-1421" t="-1713" r="-2605" b="-5212"/>
            </a:stretch>
          </a:blipFill>
        </p:spPr>
      </p:sp>
      <p:sp>
        <p:nvSpPr>
          <p:cNvPr id="6" name="Freeform 6"/>
          <p:cNvSpPr/>
          <p:nvPr/>
        </p:nvSpPr>
        <p:spPr>
          <a:xfrm rot="-10800000">
            <a:off x="12008450" y="2044719"/>
            <a:ext cx="4944741" cy="3759838"/>
          </a:xfrm>
          <a:custGeom>
            <a:avLst/>
            <a:gdLst/>
            <a:ahLst/>
            <a:cxnLst/>
            <a:rect l="l" t="t" r="r" b="b"/>
            <a:pathLst>
              <a:path w="4944741" h="3759838">
                <a:moveTo>
                  <a:pt x="0" y="0"/>
                </a:moveTo>
                <a:lnTo>
                  <a:pt x="4944741" y="0"/>
                </a:lnTo>
                <a:lnTo>
                  <a:pt x="4944741" y="3759838"/>
                </a:lnTo>
                <a:lnTo>
                  <a:pt x="0" y="3759838"/>
                </a:lnTo>
                <a:lnTo>
                  <a:pt x="0" y="0"/>
                </a:lnTo>
                <a:close/>
              </a:path>
            </a:pathLst>
          </a:custGeom>
          <a:blipFill>
            <a:blip r:embed="rId6"/>
            <a:stretch>
              <a:fillRect l="-1877" t="-1646" r="-3129" b="-3704"/>
            </a:stretch>
          </a:blipFill>
          <a:ln w="38100" cap="sq">
            <a:solidFill>
              <a:srgbClr val="000000"/>
            </a:solidFill>
            <a:prstDash val="solid"/>
            <a:miter/>
          </a:ln>
        </p:spPr>
      </p:sp>
      <p:sp>
        <p:nvSpPr>
          <p:cNvPr id="7" name="Freeform 7"/>
          <p:cNvSpPr/>
          <p:nvPr/>
        </p:nvSpPr>
        <p:spPr>
          <a:xfrm>
            <a:off x="896707" y="3336421"/>
            <a:ext cx="5520575" cy="3141853"/>
          </a:xfrm>
          <a:custGeom>
            <a:avLst/>
            <a:gdLst/>
            <a:ahLst/>
            <a:cxnLst/>
            <a:rect l="l" t="t" r="r" b="b"/>
            <a:pathLst>
              <a:path w="5520575" h="3141853">
                <a:moveTo>
                  <a:pt x="0" y="0"/>
                </a:moveTo>
                <a:lnTo>
                  <a:pt x="5520575" y="0"/>
                </a:lnTo>
                <a:lnTo>
                  <a:pt x="5520575" y="3141853"/>
                </a:lnTo>
                <a:lnTo>
                  <a:pt x="0" y="3141853"/>
                </a:lnTo>
                <a:lnTo>
                  <a:pt x="0" y="0"/>
                </a:lnTo>
                <a:close/>
              </a:path>
            </a:pathLst>
          </a:custGeom>
          <a:blipFill>
            <a:blip r:embed="rId7"/>
            <a:stretch>
              <a:fillRect l="-1638" t="-2282" r="-3700" b="-4352"/>
            </a:stretch>
          </a:blipFill>
        </p:spPr>
      </p:sp>
      <p:sp>
        <p:nvSpPr>
          <p:cNvPr id="8" name="TextBox 8"/>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9" name="TextBox 9"/>
          <p:cNvSpPr txBox="1"/>
          <p:nvPr/>
        </p:nvSpPr>
        <p:spPr>
          <a:xfrm>
            <a:off x="-241575" y="40011"/>
            <a:ext cx="16858680" cy="1872602"/>
          </a:xfrm>
          <a:prstGeom prst="rect">
            <a:avLst/>
          </a:prstGeom>
        </p:spPr>
        <p:txBody>
          <a:bodyPr lIns="0" tIns="0" rIns="0" bIns="0" rtlCol="0" anchor="t">
            <a:spAutoFit/>
          </a:bodyPr>
          <a:lstStyle/>
          <a:p>
            <a:pPr algn="ctr">
              <a:lnSpc>
                <a:spcPts val="7560"/>
              </a:lnSpc>
            </a:pPr>
            <a:r>
              <a:rPr lang="en-US" sz="5400" b="1">
                <a:solidFill>
                  <a:srgbClr val="FFFFFF"/>
                </a:solidFill>
                <a:latin typeface="Open Sans Bold"/>
                <a:ea typeface="Open Sans Bold"/>
                <a:cs typeface="Open Sans Bold"/>
                <a:sym typeface="Open Sans Bold"/>
              </a:rPr>
              <a:t>5.- Cumplir aquellas funciones que le sean expresamente encomendadas.</a:t>
            </a:r>
          </a:p>
        </p:txBody>
      </p:sp>
      <p:sp>
        <p:nvSpPr>
          <p:cNvPr id="10" name="TextBox 10"/>
          <p:cNvSpPr txBox="1"/>
          <p:nvPr/>
        </p:nvSpPr>
        <p:spPr>
          <a:xfrm>
            <a:off x="-37370" y="2318813"/>
            <a:ext cx="6663809" cy="738504"/>
          </a:xfrm>
          <a:prstGeom prst="rect">
            <a:avLst/>
          </a:prstGeom>
        </p:spPr>
        <p:txBody>
          <a:bodyPr lIns="0" tIns="0" rIns="0" bIns="0" rtlCol="0" anchor="t">
            <a:spAutoFit/>
          </a:bodyPr>
          <a:lstStyle/>
          <a:p>
            <a:pPr marL="928374" lvl="1" indent="-464187" algn="l">
              <a:lnSpc>
                <a:spcPts val="6020"/>
              </a:lnSpc>
              <a:buFont typeface="Arial"/>
              <a:buChar char="•"/>
            </a:pPr>
            <a:r>
              <a:rPr lang="en-US" sz="4300" b="1">
                <a:solidFill>
                  <a:srgbClr val="FFFFFF"/>
                </a:solidFill>
                <a:latin typeface="Open Sans Bold"/>
                <a:ea typeface="Open Sans Bold"/>
                <a:cs typeface="Open Sans Bold"/>
                <a:sym typeface="Open Sans Bold"/>
              </a:rPr>
              <a:t>mingas comunitarias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787125" y="71838"/>
            <a:ext cx="9122947" cy="4741138"/>
          </a:xfrm>
          <a:custGeom>
            <a:avLst/>
            <a:gdLst/>
            <a:ahLst/>
            <a:cxnLst/>
            <a:rect l="l" t="t" r="r" b="b"/>
            <a:pathLst>
              <a:path w="9122947" h="4741138">
                <a:moveTo>
                  <a:pt x="0" y="0"/>
                </a:moveTo>
                <a:lnTo>
                  <a:pt x="9122947" y="0"/>
                </a:lnTo>
                <a:lnTo>
                  <a:pt x="9122947" y="4741138"/>
                </a:lnTo>
                <a:lnTo>
                  <a:pt x="0" y="4741138"/>
                </a:lnTo>
                <a:lnTo>
                  <a:pt x="0" y="0"/>
                </a:lnTo>
                <a:close/>
              </a:path>
            </a:pathLst>
          </a:custGeom>
          <a:blipFill>
            <a:blip r:embed="rId2"/>
            <a:stretch>
              <a:fillRect l="-1479" t="-1221" r="-2647" b="-5519"/>
            </a:stretch>
          </a:blipFill>
        </p:spPr>
      </p:sp>
      <p:sp>
        <p:nvSpPr>
          <p:cNvPr id="3" name="Freeform 3"/>
          <p:cNvSpPr/>
          <p:nvPr/>
        </p:nvSpPr>
        <p:spPr>
          <a:xfrm>
            <a:off x="11486093" y="0"/>
            <a:ext cx="6482202" cy="4884814"/>
          </a:xfrm>
          <a:custGeom>
            <a:avLst/>
            <a:gdLst/>
            <a:ahLst/>
            <a:cxnLst/>
            <a:rect l="l" t="t" r="r" b="b"/>
            <a:pathLst>
              <a:path w="6482202" h="4884814">
                <a:moveTo>
                  <a:pt x="0" y="0"/>
                </a:moveTo>
                <a:lnTo>
                  <a:pt x="6482202" y="0"/>
                </a:lnTo>
                <a:lnTo>
                  <a:pt x="6482202" y="4884814"/>
                </a:lnTo>
                <a:lnTo>
                  <a:pt x="0" y="4884814"/>
                </a:lnTo>
                <a:lnTo>
                  <a:pt x="0" y="0"/>
                </a:lnTo>
                <a:close/>
              </a:path>
            </a:pathLst>
          </a:custGeom>
          <a:blipFill>
            <a:blip r:embed="rId3"/>
            <a:stretch>
              <a:fillRect l="-1556" t="-1239" r="-2490" b="-4130"/>
            </a:stretch>
          </a:blipFill>
        </p:spPr>
      </p:sp>
      <p:sp>
        <p:nvSpPr>
          <p:cNvPr id="4" name="Freeform 4"/>
          <p:cNvSpPr/>
          <p:nvPr/>
        </p:nvSpPr>
        <p:spPr>
          <a:xfrm>
            <a:off x="395766" y="5936486"/>
            <a:ext cx="5615419" cy="4242489"/>
          </a:xfrm>
          <a:custGeom>
            <a:avLst/>
            <a:gdLst/>
            <a:ahLst/>
            <a:cxnLst/>
            <a:rect l="l" t="t" r="r" b="b"/>
            <a:pathLst>
              <a:path w="5615419" h="4242489">
                <a:moveTo>
                  <a:pt x="0" y="0"/>
                </a:moveTo>
                <a:lnTo>
                  <a:pt x="5615419" y="0"/>
                </a:lnTo>
                <a:lnTo>
                  <a:pt x="5615419" y="4242489"/>
                </a:lnTo>
                <a:lnTo>
                  <a:pt x="0" y="4242489"/>
                </a:lnTo>
                <a:lnTo>
                  <a:pt x="0" y="0"/>
                </a:lnTo>
                <a:close/>
              </a:path>
            </a:pathLst>
          </a:custGeom>
          <a:blipFill>
            <a:blip r:embed="rId4"/>
            <a:stretch>
              <a:fillRect l="-1537" t="-1628" r="-1845" b="-3256"/>
            </a:stretch>
          </a:blipFill>
        </p:spPr>
      </p:sp>
      <p:sp>
        <p:nvSpPr>
          <p:cNvPr id="5" name="Freeform 5"/>
          <p:cNvSpPr/>
          <p:nvPr/>
        </p:nvSpPr>
        <p:spPr>
          <a:xfrm>
            <a:off x="12217008" y="5898386"/>
            <a:ext cx="5590236" cy="4192677"/>
          </a:xfrm>
          <a:custGeom>
            <a:avLst/>
            <a:gdLst/>
            <a:ahLst/>
            <a:cxnLst/>
            <a:rect l="l" t="t" r="r" b="b"/>
            <a:pathLst>
              <a:path w="5590236" h="4192677">
                <a:moveTo>
                  <a:pt x="0" y="0"/>
                </a:moveTo>
                <a:lnTo>
                  <a:pt x="5590236" y="0"/>
                </a:lnTo>
                <a:lnTo>
                  <a:pt x="5590236" y="4192677"/>
                </a:lnTo>
                <a:lnTo>
                  <a:pt x="0" y="4192677"/>
                </a:lnTo>
                <a:lnTo>
                  <a:pt x="0" y="0"/>
                </a:lnTo>
                <a:close/>
              </a:path>
            </a:pathLst>
          </a:custGeom>
          <a:blipFill>
            <a:blip r:embed="rId5"/>
            <a:stretch>
              <a:fillRect/>
            </a:stretch>
          </a:blipFill>
          <a:ln w="38100" cap="sq">
            <a:solidFill>
              <a:srgbClr val="000000"/>
            </a:solidFill>
            <a:prstDash val="solid"/>
            <a:miter/>
          </a:ln>
        </p:spPr>
      </p:sp>
      <p:sp>
        <p:nvSpPr>
          <p:cNvPr id="6" name="TextBox 6"/>
          <p:cNvSpPr txBox="1"/>
          <p:nvPr/>
        </p:nvSpPr>
        <p:spPr>
          <a:xfrm>
            <a:off x="542502" y="4798566"/>
            <a:ext cx="9612193" cy="1099820"/>
          </a:xfrm>
          <a:prstGeom prst="rect">
            <a:avLst/>
          </a:prstGeom>
        </p:spPr>
        <p:txBody>
          <a:bodyPr lIns="0" tIns="0" rIns="0" bIns="0" rtlCol="0" anchor="t">
            <a:spAutoFit/>
          </a:bodyPr>
          <a:lstStyle/>
          <a:p>
            <a:pPr algn="ctr">
              <a:lnSpc>
                <a:spcPts val="4480"/>
              </a:lnSpc>
            </a:pPr>
            <a:r>
              <a:rPr lang="en-US" sz="3200">
                <a:solidFill>
                  <a:srgbClr val="FFFFFF"/>
                </a:solidFill>
                <a:latin typeface="Open Sans"/>
                <a:ea typeface="Open Sans"/>
                <a:cs typeface="Open Sans"/>
                <a:sym typeface="Open Sans"/>
              </a:rPr>
              <a:t>Bingo solidario para la recaudación de fondos para la ampliación de la casa de Desarrollo Social</a:t>
            </a:r>
          </a:p>
        </p:txBody>
      </p:sp>
      <p:sp>
        <p:nvSpPr>
          <p:cNvPr id="7" name="TextBox 7"/>
          <p:cNvSpPr txBox="1"/>
          <p:nvPr/>
        </p:nvSpPr>
        <p:spPr>
          <a:xfrm>
            <a:off x="11199661" y="4827664"/>
            <a:ext cx="6768634" cy="1471930"/>
          </a:xfrm>
          <a:prstGeom prst="rect">
            <a:avLst/>
          </a:prstGeom>
        </p:spPr>
        <p:txBody>
          <a:bodyPr lIns="0" tIns="0" rIns="0" bIns="0" rtlCol="0" anchor="t">
            <a:spAutoFit/>
          </a:bodyPr>
          <a:lstStyle/>
          <a:p>
            <a:pPr algn="ctr">
              <a:lnSpc>
                <a:spcPts val="3920"/>
              </a:lnSpc>
            </a:pPr>
            <a:r>
              <a:rPr lang="en-US" sz="2800">
                <a:solidFill>
                  <a:srgbClr val="FFFFFF"/>
                </a:solidFill>
                <a:latin typeface="Open Sans"/>
                <a:ea typeface="Open Sans"/>
                <a:cs typeface="Open Sans"/>
                <a:sym typeface="Open Sans"/>
              </a:rPr>
              <a:t>Cruzada solidaria a favor de la niña de Pastopamba Doménica Quito</a:t>
            </a:r>
          </a:p>
          <a:p>
            <a:pPr algn="ctr">
              <a:lnSpc>
                <a:spcPts val="3920"/>
              </a:lnSpc>
            </a:pPr>
            <a:endParaRPr lang="en-US" sz="2800">
              <a:solidFill>
                <a:srgbClr val="FFFFFF"/>
              </a:solidFill>
              <a:latin typeface="Open Sans"/>
              <a:ea typeface="Open Sans"/>
              <a:cs typeface="Open Sans"/>
              <a:sym typeface="Open Sans"/>
            </a:endParaRPr>
          </a:p>
        </p:txBody>
      </p:sp>
      <p:sp>
        <p:nvSpPr>
          <p:cNvPr id="8" name="TextBox 8"/>
          <p:cNvSpPr txBox="1"/>
          <p:nvPr/>
        </p:nvSpPr>
        <p:spPr>
          <a:xfrm>
            <a:off x="5484036" y="7152221"/>
            <a:ext cx="7078353" cy="905510"/>
          </a:xfrm>
          <a:prstGeom prst="rect">
            <a:avLst/>
          </a:prstGeom>
        </p:spPr>
        <p:txBody>
          <a:bodyPr lIns="0" tIns="0" rIns="0" bIns="0" rtlCol="0" anchor="t">
            <a:spAutoFit/>
          </a:bodyPr>
          <a:lstStyle/>
          <a:p>
            <a:pPr algn="ctr">
              <a:lnSpc>
                <a:spcPts val="3640"/>
              </a:lnSpc>
            </a:pPr>
            <a:r>
              <a:rPr lang="en-US" sz="2600">
                <a:solidFill>
                  <a:srgbClr val="FFFFFF"/>
                </a:solidFill>
                <a:latin typeface="Open Sans"/>
                <a:ea typeface="Open Sans"/>
                <a:cs typeface="Open Sans"/>
                <a:sym typeface="Open Sans"/>
              </a:rPr>
              <a:t>Inauguración de la escuela de Futbol </a:t>
            </a:r>
          </a:p>
          <a:p>
            <a:pPr algn="ctr">
              <a:lnSpc>
                <a:spcPts val="3640"/>
              </a:lnSpc>
            </a:pPr>
            <a:r>
              <a:rPr lang="en-US" sz="2600">
                <a:solidFill>
                  <a:srgbClr val="FFFFFF"/>
                </a:solidFill>
                <a:latin typeface="Open Sans"/>
                <a:ea typeface="Open Sans"/>
                <a:cs typeface="Open Sans"/>
                <a:sym typeface="Open Sans"/>
              </a:rPr>
              <a:t>por parte de la prefectura del Azuay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grpSp>
        <p:nvGrpSpPr>
          <p:cNvPr id="2" name="Group 2"/>
          <p:cNvGrpSpPr/>
          <p:nvPr/>
        </p:nvGrpSpPr>
        <p:grpSpPr>
          <a:xfrm>
            <a:off x="1028700" y="5143500"/>
            <a:ext cx="746099" cy="449085"/>
            <a:chOff x="0" y="0"/>
            <a:chExt cx="821371" cy="494393"/>
          </a:xfrm>
        </p:grpSpPr>
        <p:sp>
          <p:nvSpPr>
            <p:cNvPr id="3" name="Freeform 3"/>
            <p:cNvSpPr/>
            <p:nvPr/>
          </p:nvSpPr>
          <p:spPr>
            <a:xfrm>
              <a:off x="0" y="0"/>
              <a:ext cx="821371" cy="494393"/>
            </a:xfrm>
            <a:custGeom>
              <a:avLst/>
              <a:gdLst/>
              <a:ahLst/>
              <a:cxnLst/>
              <a:rect l="l" t="t" r="r" b="b"/>
              <a:pathLst>
                <a:path w="821371" h="494393">
                  <a:moveTo>
                    <a:pt x="203200" y="0"/>
                  </a:moveTo>
                  <a:lnTo>
                    <a:pt x="821371" y="0"/>
                  </a:lnTo>
                  <a:lnTo>
                    <a:pt x="618171" y="494393"/>
                  </a:lnTo>
                  <a:lnTo>
                    <a:pt x="0" y="494393"/>
                  </a:lnTo>
                  <a:lnTo>
                    <a:pt x="203200" y="0"/>
                  </a:lnTo>
                  <a:close/>
                </a:path>
              </a:pathLst>
            </a:custGeom>
            <a:solidFill>
              <a:srgbClr val="3DD9E3"/>
            </a:solidFill>
          </p:spPr>
        </p:sp>
        <p:sp>
          <p:nvSpPr>
            <p:cNvPr id="4" name="TextBox 4"/>
            <p:cNvSpPr txBox="1"/>
            <p:nvPr/>
          </p:nvSpPr>
          <p:spPr>
            <a:xfrm>
              <a:off x="101600" y="-38100"/>
              <a:ext cx="618171" cy="532493"/>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028700" y="7514186"/>
            <a:ext cx="746099" cy="449085"/>
            <a:chOff x="0" y="0"/>
            <a:chExt cx="821371" cy="494393"/>
          </a:xfrm>
        </p:grpSpPr>
        <p:sp>
          <p:nvSpPr>
            <p:cNvPr id="6" name="Freeform 6"/>
            <p:cNvSpPr/>
            <p:nvPr/>
          </p:nvSpPr>
          <p:spPr>
            <a:xfrm>
              <a:off x="0" y="0"/>
              <a:ext cx="821371" cy="494393"/>
            </a:xfrm>
            <a:custGeom>
              <a:avLst/>
              <a:gdLst/>
              <a:ahLst/>
              <a:cxnLst/>
              <a:rect l="l" t="t" r="r" b="b"/>
              <a:pathLst>
                <a:path w="821371" h="494393">
                  <a:moveTo>
                    <a:pt x="203200" y="0"/>
                  </a:moveTo>
                  <a:lnTo>
                    <a:pt x="821371" y="0"/>
                  </a:lnTo>
                  <a:lnTo>
                    <a:pt x="618171" y="494393"/>
                  </a:lnTo>
                  <a:lnTo>
                    <a:pt x="0" y="494393"/>
                  </a:lnTo>
                  <a:lnTo>
                    <a:pt x="203200" y="0"/>
                  </a:lnTo>
                  <a:close/>
                </a:path>
              </a:pathLst>
            </a:custGeom>
            <a:solidFill>
              <a:srgbClr val="3DD9E3"/>
            </a:solidFill>
          </p:spPr>
        </p:sp>
        <p:sp>
          <p:nvSpPr>
            <p:cNvPr id="7" name="TextBox 7"/>
            <p:cNvSpPr txBox="1"/>
            <p:nvPr/>
          </p:nvSpPr>
          <p:spPr>
            <a:xfrm>
              <a:off x="101600" y="-38100"/>
              <a:ext cx="618171" cy="532493"/>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7253788" y="6306798"/>
            <a:ext cx="746099" cy="449085"/>
            <a:chOff x="0" y="0"/>
            <a:chExt cx="821371" cy="494393"/>
          </a:xfrm>
        </p:grpSpPr>
        <p:sp>
          <p:nvSpPr>
            <p:cNvPr id="9" name="Freeform 9"/>
            <p:cNvSpPr/>
            <p:nvPr/>
          </p:nvSpPr>
          <p:spPr>
            <a:xfrm>
              <a:off x="0" y="0"/>
              <a:ext cx="821371" cy="494393"/>
            </a:xfrm>
            <a:custGeom>
              <a:avLst/>
              <a:gdLst/>
              <a:ahLst/>
              <a:cxnLst/>
              <a:rect l="l" t="t" r="r" b="b"/>
              <a:pathLst>
                <a:path w="821371" h="494393">
                  <a:moveTo>
                    <a:pt x="203200" y="0"/>
                  </a:moveTo>
                  <a:lnTo>
                    <a:pt x="821371" y="0"/>
                  </a:lnTo>
                  <a:lnTo>
                    <a:pt x="618171" y="494393"/>
                  </a:lnTo>
                  <a:lnTo>
                    <a:pt x="0" y="494393"/>
                  </a:lnTo>
                  <a:lnTo>
                    <a:pt x="203200" y="0"/>
                  </a:lnTo>
                  <a:close/>
                </a:path>
              </a:pathLst>
            </a:custGeom>
            <a:solidFill>
              <a:srgbClr val="3DD9E3"/>
            </a:solidFill>
          </p:spPr>
        </p:sp>
        <p:sp>
          <p:nvSpPr>
            <p:cNvPr id="10" name="TextBox 10"/>
            <p:cNvSpPr txBox="1"/>
            <p:nvPr/>
          </p:nvSpPr>
          <p:spPr>
            <a:xfrm>
              <a:off x="101600" y="-38100"/>
              <a:ext cx="618171" cy="532493"/>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028700" y="6320534"/>
            <a:ext cx="746099" cy="449085"/>
            <a:chOff x="0" y="0"/>
            <a:chExt cx="821371" cy="494393"/>
          </a:xfrm>
        </p:grpSpPr>
        <p:sp>
          <p:nvSpPr>
            <p:cNvPr id="12" name="Freeform 12"/>
            <p:cNvSpPr/>
            <p:nvPr/>
          </p:nvSpPr>
          <p:spPr>
            <a:xfrm>
              <a:off x="0" y="0"/>
              <a:ext cx="821371" cy="494393"/>
            </a:xfrm>
            <a:custGeom>
              <a:avLst/>
              <a:gdLst/>
              <a:ahLst/>
              <a:cxnLst/>
              <a:rect l="l" t="t" r="r" b="b"/>
              <a:pathLst>
                <a:path w="821371" h="494393">
                  <a:moveTo>
                    <a:pt x="203200" y="0"/>
                  </a:moveTo>
                  <a:lnTo>
                    <a:pt x="821371" y="0"/>
                  </a:lnTo>
                  <a:lnTo>
                    <a:pt x="618171" y="494393"/>
                  </a:lnTo>
                  <a:lnTo>
                    <a:pt x="0" y="494393"/>
                  </a:lnTo>
                  <a:lnTo>
                    <a:pt x="203200" y="0"/>
                  </a:lnTo>
                  <a:close/>
                </a:path>
              </a:pathLst>
            </a:custGeom>
            <a:solidFill>
              <a:srgbClr val="3DD9E3"/>
            </a:solidFill>
          </p:spPr>
        </p:sp>
        <p:sp>
          <p:nvSpPr>
            <p:cNvPr id="13" name="TextBox 13"/>
            <p:cNvSpPr txBox="1"/>
            <p:nvPr/>
          </p:nvSpPr>
          <p:spPr>
            <a:xfrm>
              <a:off x="101600" y="-38100"/>
              <a:ext cx="618171" cy="532493"/>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7253788" y="5143500"/>
            <a:ext cx="746099" cy="449085"/>
            <a:chOff x="0" y="0"/>
            <a:chExt cx="821371" cy="494393"/>
          </a:xfrm>
        </p:grpSpPr>
        <p:sp>
          <p:nvSpPr>
            <p:cNvPr id="15" name="Freeform 15"/>
            <p:cNvSpPr/>
            <p:nvPr/>
          </p:nvSpPr>
          <p:spPr>
            <a:xfrm>
              <a:off x="0" y="0"/>
              <a:ext cx="821371" cy="494393"/>
            </a:xfrm>
            <a:custGeom>
              <a:avLst/>
              <a:gdLst/>
              <a:ahLst/>
              <a:cxnLst/>
              <a:rect l="l" t="t" r="r" b="b"/>
              <a:pathLst>
                <a:path w="821371" h="494393">
                  <a:moveTo>
                    <a:pt x="203200" y="0"/>
                  </a:moveTo>
                  <a:lnTo>
                    <a:pt x="821371" y="0"/>
                  </a:lnTo>
                  <a:lnTo>
                    <a:pt x="618171" y="494393"/>
                  </a:lnTo>
                  <a:lnTo>
                    <a:pt x="0" y="494393"/>
                  </a:lnTo>
                  <a:lnTo>
                    <a:pt x="203200" y="0"/>
                  </a:lnTo>
                  <a:close/>
                </a:path>
              </a:pathLst>
            </a:custGeom>
            <a:solidFill>
              <a:srgbClr val="3DD9E3"/>
            </a:solidFill>
          </p:spPr>
        </p:sp>
        <p:sp>
          <p:nvSpPr>
            <p:cNvPr id="16" name="TextBox 16"/>
            <p:cNvSpPr txBox="1"/>
            <p:nvPr/>
          </p:nvSpPr>
          <p:spPr>
            <a:xfrm>
              <a:off x="101600" y="-38100"/>
              <a:ext cx="618171" cy="532493"/>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13232959" y="-815257"/>
            <a:ext cx="6381527" cy="6634510"/>
            <a:chOff x="0" y="0"/>
            <a:chExt cx="406400" cy="422511"/>
          </a:xfrm>
        </p:grpSpPr>
        <p:sp>
          <p:nvSpPr>
            <p:cNvPr id="18" name="Freeform 18"/>
            <p:cNvSpPr/>
            <p:nvPr/>
          </p:nvSpPr>
          <p:spPr>
            <a:xfrm>
              <a:off x="0" y="0"/>
              <a:ext cx="406400" cy="422511"/>
            </a:xfrm>
            <a:custGeom>
              <a:avLst/>
              <a:gdLst/>
              <a:ahLst/>
              <a:cxnLst/>
              <a:rect l="l" t="t" r="r" b="b"/>
              <a:pathLst>
                <a:path w="406400" h="422511">
                  <a:moveTo>
                    <a:pt x="203200" y="0"/>
                  </a:moveTo>
                  <a:lnTo>
                    <a:pt x="406400" y="0"/>
                  </a:lnTo>
                  <a:lnTo>
                    <a:pt x="203200" y="422511"/>
                  </a:lnTo>
                  <a:lnTo>
                    <a:pt x="0" y="422511"/>
                  </a:lnTo>
                  <a:lnTo>
                    <a:pt x="203200" y="0"/>
                  </a:lnTo>
                  <a:close/>
                </a:path>
              </a:pathLst>
            </a:custGeom>
            <a:solidFill>
              <a:srgbClr val="0E5386"/>
            </a:solidFill>
          </p:spPr>
        </p:sp>
        <p:sp>
          <p:nvSpPr>
            <p:cNvPr id="19" name="TextBox 19"/>
            <p:cNvSpPr txBox="1"/>
            <p:nvPr/>
          </p:nvSpPr>
          <p:spPr>
            <a:xfrm>
              <a:off x="101600" y="-38100"/>
              <a:ext cx="203200" cy="460611"/>
            </a:xfrm>
            <a:prstGeom prst="rect">
              <a:avLst/>
            </a:prstGeom>
          </p:spPr>
          <p:txBody>
            <a:bodyPr lIns="50800" tIns="50800" rIns="50800" bIns="50800" rtlCol="0" anchor="ctr"/>
            <a:lstStyle/>
            <a:p>
              <a:pPr algn="ctr">
                <a:lnSpc>
                  <a:spcPts val="3359"/>
                </a:lnSpc>
              </a:pPr>
              <a:endParaRPr/>
            </a:p>
          </p:txBody>
        </p:sp>
      </p:grpSp>
      <p:sp>
        <p:nvSpPr>
          <p:cNvPr id="20" name="AutoShape 20"/>
          <p:cNvSpPr/>
          <p:nvPr/>
        </p:nvSpPr>
        <p:spPr>
          <a:xfrm>
            <a:off x="1028700" y="5819253"/>
            <a:ext cx="5360590" cy="0"/>
          </a:xfrm>
          <a:prstGeom prst="line">
            <a:avLst/>
          </a:prstGeom>
          <a:ln w="9525" cap="flat">
            <a:solidFill>
              <a:srgbClr val="A5C4DB"/>
            </a:solidFill>
            <a:prstDash val="solid"/>
            <a:headEnd type="none" w="sm" len="sm"/>
            <a:tailEnd type="none" w="sm" len="sm"/>
          </a:ln>
        </p:spPr>
      </p:sp>
      <p:sp>
        <p:nvSpPr>
          <p:cNvPr id="21" name="AutoShape 21"/>
          <p:cNvSpPr/>
          <p:nvPr/>
        </p:nvSpPr>
        <p:spPr>
          <a:xfrm>
            <a:off x="7253788" y="5765688"/>
            <a:ext cx="5360590" cy="0"/>
          </a:xfrm>
          <a:prstGeom prst="line">
            <a:avLst/>
          </a:prstGeom>
          <a:ln w="9525" cap="flat">
            <a:solidFill>
              <a:srgbClr val="A5C4DB"/>
            </a:solidFill>
            <a:prstDash val="solid"/>
            <a:headEnd type="none" w="sm" len="sm"/>
            <a:tailEnd type="none" w="sm" len="sm"/>
          </a:ln>
        </p:spPr>
      </p:sp>
      <p:sp>
        <p:nvSpPr>
          <p:cNvPr id="22" name="AutoShape 22"/>
          <p:cNvSpPr/>
          <p:nvPr/>
        </p:nvSpPr>
        <p:spPr>
          <a:xfrm>
            <a:off x="1028700" y="7013410"/>
            <a:ext cx="5360590" cy="0"/>
          </a:xfrm>
          <a:prstGeom prst="line">
            <a:avLst/>
          </a:prstGeom>
          <a:ln w="9525" cap="flat">
            <a:solidFill>
              <a:srgbClr val="A5C4DB"/>
            </a:solidFill>
            <a:prstDash val="solid"/>
            <a:headEnd type="none" w="sm" len="sm"/>
            <a:tailEnd type="none" w="sm" len="sm"/>
          </a:ln>
        </p:spPr>
      </p:sp>
      <p:sp>
        <p:nvSpPr>
          <p:cNvPr id="23" name="AutoShape 23"/>
          <p:cNvSpPr/>
          <p:nvPr/>
        </p:nvSpPr>
        <p:spPr>
          <a:xfrm>
            <a:off x="7253788" y="6959845"/>
            <a:ext cx="5360590" cy="0"/>
          </a:xfrm>
          <a:prstGeom prst="line">
            <a:avLst/>
          </a:prstGeom>
          <a:ln w="9525" cap="flat">
            <a:solidFill>
              <a:srgbClr val="A5C4DB"/>
            </a:solidFill>
            <a:prstDash val="solid"/>
            <a:headEnd type="none" w="sm" len="sm"/>
            <a:tailEnd type="none" w="sm" len="sm"/>
          </a:ln>
        </p:spPr>
      </p:sp>
      <p:sp>
        <p:nvSpPr>
          <p:cNvPr id="24" name="AutoShape 24"/>
          <p:cNvSpPr/>
          <p:nvPr/>
        </p:nvSpPr>
        <p:spPr>
          <a:xfrm>
            <a:off x="1028700" y="8229131"/>
            <a:ext cx="5360590" cy="0"/>
          </a:xfrm>
          <a:prstGeom prst="line">
            <a:avLst/>
          </a:prstGeom>
          <a:ln w="9525" cap="flat">
            <a:solidFill>
              <a:srgbClr val="A5C4DB"/>
            </a:solidFill>
            <a:prstDash val="solid"/>
            <a:headEnd type="none" w="sm" len="sm"/>
            <a:tailEnd type="none" w="sm" len="sm"/>
          </a:ln>
        </p:spPr>
      </p:sp>
      <p:sp>
        <p:nvSpPr>
          <p:cNvPr id="25" name="TextBox 25"/>
          <p:cNvSpPr txBox="1"/>
          <p:nvPr/>
        </p:nvSpPr>
        <p:spPr>
          <a:xfrm>
            <a:off x="7999887" y="6110543"/>
            <a:ext cx="5933751" cy="849302"/>
          </a:xfrm>
          <a:prstGeom prst="rect">
            <a:avLst/>
          </a:prstGeom>
        </p:spPr>
        <p:txBody>
          <a:bodyPr lIns="0" tIns="0" rIns="0" bIns="0" rtlCol="0" anchor="t">
            <a:spAutoFit/>
          </a:bodyPr>
          <a:lstStyle/>
          <a:p>
            <a:pPr marL="0" lvl="0" indent="0" algn="l">
              <a:lnSpc>
                <a:spcPts val="3462"/>
              </a:lnSpc>
            </a:pPr>
            <a:r>
              <a:rPr lang="en-US" sz="2473">
                <a:solidFill>
                  <a:srgbClr val="FFFFFF"/>
                </a:solidFill>
                <a:latin typeface="Montserrat"/>
                <a:ea typeface="Montserrat"/>
                <a:cs typeface="Montserrat"/>
                <a:sym typeface="Montserrat"/>
              </a:rPr>
              <a:t>Cumplir aquellas funciones que le sean expresamente encomendadas</a:t>
            </a:r>
          </a:p>
        </p:txBody>
      </p:sp>
      <p:grpSp>
        <p:nvGrpSpPr>
          <p:cNvPr id="26" name="Group 26"/>
          <p:cNvGrpSpPr/>
          <p:nvPr/>
        </p:nvGrpSpPr>
        <p:grpSpPr>
          <a:xfrm>
            <a:off x="13481153" y="4694802"/>
            <a:ext cx="5761028" cy="5294441"/>
            <a:chOff x="0" y="0"/>
            <a:chExt cx="760057" cy="698500"/>
          </a:xfrm>
        </p:grpSpPr>
        <p:sp>
          <p:nvSpPr>
            <p:cNvPr id="27" name="Freeform 27"/>
            <p:cNvSpPr/>
            <p:nvPr/>
          </p:nvSpPr>
          <p:spPr>
            <a:xfrm>
              <a:off x="0" y="0"/>
              <a:ext cx="760057" cy="698500"/>
            </a:xfrm>
            <a:custGeom>
              <a:avLst/>
              <a:gdLst/>
              <a:ahLst/>
              <a:cxnLst/>
              <a:rect l="l" t="t" r="r" b="b"/>
              <a:pathLst>
                <a:path w="760057" h="698500">
                  <a:moveTo>
                    <a:pt x="760057" y="349250"/>
                  </a:moveTo>
                  <a:lnTo>
                    <a:pt x="556857" y="698500"/>
                  </a:lnTo>
                  <a:lnTo>
                    <a:pt x="203200" y="698500"/>
                  </a:lnTo>
                  <a:lnTo>
                    <a:pt x="0" y="349250"/>
                  </a:lnTo>
                  <a:lnTo>
                    <a:pt x="203200" y="0"/>
                  </a:lnTo>
                  <a:lnTo>
                    <a:pt x="556857" y="0"/>
                  </a:lnTo>
                  <a:lnTo>
                    <a:pt x="760057" y="349250"/>
                  </a:lnTo>
                  <a:close/>
                </a:path>
              </a:pathLst>
            </a:custGeom>
            <a:blipFill>
              <a:blip r:embed="rId2"/>
              <a:stretch>
                <a:fillRect t="-4406" b="-4406"/>
              </a:stretch>
            </a:blipFill>
            <a:ln w="133350" cap="sq">
              <a:solidFill>
                <a:srgbClr val="FFFFFF"/>
              </a:solidFill>
              <a:prstDash val="solid"/>
              <a:miter/>
            </a:ln>
          </p:spPr>
        </p:sp>
      </p:grpSp>
      <p:sp>
        <p:nvSpPr>
          <p:cNvPr id="28" name="TextBox 28"/>
          <p:cNvSpPr txBox="1"/>
          <p:nvPr/>
        </p:nvSpPr>
        <p:spPr>
          <a:xfrm>
            <a:off x="1889099" y="4969950"/>
            <a:ext cx="4745565" cy="849302"/>
          </a:xfrm>
          <a:prstGeom prst="rect">
            <a:avLst/>
          </a:prstGeom>
        </p:spPr>
        <p:txBody>
          <a:bodyPr lIns="0" tIns="0" rIns="0" bIns="0" rtlCol="0" anchor="t">
            <a:spAutoFit/>
          </a:bodyPr>
          <a:lstStyle/>
          <a:p>
            <a:pPr algn="l">
              <a:lnSpc>
                <a:spcPts val="3462"/>
              </a:lnSpc>
            </a:pPr>
            <a:r>
              <a:rPr lang="en-US" sz="2473">
                <a:solidFill>
                  <a:srgbClr val="FFFFFF"/>
                </a:solidFill>
                <a:latin typeface="Montserrat"/>
                <a:ea typeface="Montserrat"/>
                <a:cs typeface="Montserrat"/>
                <a:sym typeface="Montserrat"/>
              </a:rPr>
              <a:t>Intervenir con voz y voto en las sesiones</a:t>
            </a:r>
          </a:p>
        </p:txBody>
      </p:sp>
      <p:sp>
        <p:nvSpPr>
          <p:cNvPr id="29" name="TextBox 29"/>
          <p:cNvSpPr txBox="1"/>
          <p:nvPr/>
        </p:nvSpPr>
        <p:spPr>
          <a:xfrm>
            <a:off x="1153365" y="5143967"/>
            <a:ext cx="496768" cy="391001"/>
          </a:xfrm>
          <a:prstGeom prst="rect">
            <a:avLst/>
          </a:prstGeom>
        </p:spPr>
        <p:txBody>
          <a:bodyPr lIns="0" tIns="0" rIns="0" bIns="0" rtlCol="0" anchor="t">
            <a:spAutoFit/>
          </a:bodyPr>
          <a:lstStyle/>
          <a:p>
            <a:pPr algn="ctr">
              <a:lnSpc>
                <a:spcPts val="3099"/>
              </a:lnSpc>
            </a:pPr>
            <a:r>
              <a:rPr lang="en-US" sz="2213">
                <a:solidFill>
                  <a:srgbClr val="064472"/>
                </a:solidFill>
                <a:latin typeface="Libra Sans"/>
                <a:ea typeface="Libra Sans"/>
                <a:cs typeface="Libra Sans"/>
                <a:sym typeface="Libra Sans"/>
              </a:rPr>
              <a:t>1</a:t>
            </a:r>
          </a:p>
        </p:txBody>
      </p:sp>
      <p:sp>
        <p:nvSpPr>
          <p:cNvPr id="30" name="TextBox 30"/>
          <p:cNvSpPr txBox="1"/>
          <p:nvPr/>
        </p:nvSpPr>
        <p:spPr>
          <a:xfrm>
            <a:off x="1153365" y="7514653"/>
            <a:ext cx="496768" cy="391001"/>
          </a:xfrm>
          <a:prstGeom prst="rect">
            <a:avLst/>
          </a:prstGeom>
        </p:spPr>
        <p:txBody>
          <a:bodyPr lIns="0" tIns="0" rIns="0" bIns="0" rtlCol="0" anchor="t">
            <a:spAutoFit/>
          </a:bodyPr>
          <a:lstStyle/>
          <a:p>
            <a:pPr algn="ctr">
              <a:lnSpc>
                <a:spcPts val="3099"/>
              </a:lnSpc>
            </a:pPr>
            <a:r>
              <a:rPr lang="en-US" sz="2213">
                <a:solidFill>
                  <a:srgbClr val="064472"/>
                </a:solidFill>
                <a:latin typeface="Libra Sans"/>
                <a:ea typeface="Libra Sans"/>
                <a:cs typeface="Libra Sans"/>
                <a:sym typeface="Libra Sans"/>
              </a:rPr>
              <a:t>3</a:t>
            </a:r>
          </a:p>
        </p:txBody>
      </p:sp>
      <p:sp>
        <p:nvSpPr>
          <p:cNvPr id="31" name="TextBox 31"/>
          <p:cNvSpPr txBox="1"/>
          <p:nvPr/>
        </p:nvSpPr>
        <p:spPr>
          <a:xfrm>
            <a:off x="7378454" y="6307265"/>
            <a:ext cx="496768" cy="391001"/>
          </a:xfrm>
          <a:prstGeom prst="rect">
            <a:avLst/>
          </a:prstGeom>
        </p:spPr>
        <p:txBody>
          <a:bodyPr lIns="0" tIns="0" rIns="0" bIns="0" rtlCol="0" anchor="t">
            <a:spAutoFit/>
          </a:bodyPr>
          <a:lstStyle/>
          <a:p>
            <a:pPr algn="ctr">
              <a:lnSpc>
                <a:spcPts val="3099"/>
              </a:lnSpc>
            </a:pPr>
            <a:r>
              <a:rPr lang="en-US" sz="2213">
                <a:solidFill>
                  <a:srgbClr val="064472"/>
                </a:solidFill>
                <a:latin typeface="Libra Sans"/>
                <a:ea typeface="Libra Sans"/>
                <a:cs typeface="Libra Sans"/>
                <a:sym typeface="Libra Sans"/>
              </a:rPr>
              <a:t>5</a:t>
            </a:r>
          </a:p>
        </p:txBody>
      </p:sp>
      <p:sp>
        <p:nvSpPr>
          <p:cNvPr id="32" name="TextBox 32"/>
          <p:cNvSpPr txBox="1"/>
          <p:nvPr/>
        </p:nvSpPr>
        <p:spPr>
          <a:xfrm>
            <a:off x="1153365" y="6321001"/>
            <a:ext cx="496768" cy="391001"/>
          </a:xfrm>
          <a:prstGeom prst="rect">
            <a:avLst/>
          </a:prstGeom>
        </p:spPr>
        <p:txBody>
          <a:bodyPr lIns="0" tIns="0" rIns="0" bIns="0" rtlCol="0" anchor="t">
            <a:spAutoFit/>
          </a:bodyPr>
          <a:lstStyle/>
          <a:p>
            <a:pPr algn="ctr">
              <a:lnSpc>
                <a:spcPts val="3099"/>
              </a:lnSpc>
            </a:pPr>
            <a:r>
              <a:rPr lang="en-US" sz="2213">
                <a:solidFill>
                  <a:srgbClr val="064472"/>
                </a:solidFill>
                <a:latin typeface="Libra Sans"/>
                <a:ea typeface="Libra Sans"/>
                <a:cs typeface="Libra Sans"/>
                <a:sym typeface="Libra Sans"/>
              </a:rPr>
              <a:t>2</a:t>
            </a:r>
          </a:p>
        </p:txBody>
      </p:sp>
      <p:sp>
        <p:nvSpPr>
          <p:cNvPr id="33" name="TextBox 33"/>
          <p:cNvSpPr txBox="1"/>
          <p:nvPr/>
        </p:nvSpPr>
        <p:spPr>
          <a:xfrm>
            <a:off x="7378454" y="5143967"/>
            <a:ext cx="496768" cy="391001"/>
          </a:xfrm>
          <a:prstGeom prst="rect">
            <a:avLst/>
          </a:prstGeom>
        </p:spPr>
        <p:txBody>
          <a:bodyPr lIns="0" tIns="0" rIns="0" bIns="0" rtlCol="0" anchor="t">
            <a:spAutoFit/>
          </a:bodyPr>
          <a:lstStyle/>
          <a:p>
            <a:pPr algn="ctr">
              <a:lnSpc>
                <a:spcPts val="3099"/>
              </a:lnSpc>
            </a:pPr>
            <a:r>
              <a:rPr lang="en-US" sz="2213">
                <a:solidFill>
                  <a:srgbClr val="064472"/>
                </a:solidFill>
                <a:latin typeface="Libra Sans"/>
                <a:ea typeface="Libra Sans"/>
                <a:cs typeface="Libra Sans"/>
                <a:sym typeface="Libra Sans"/>
              </a:rPr>
              <a:t>4</a:t>
            </a:r>
          </a:p>
        </p:txBody>
      </p:sp>
      <p:sp>
        <p:nvSpPr>
          <p:cNvPr id="34" name="TextBox 34"/>
          <p:cNvSpPr txBox="1"/>
          <p:nvPr/>
        </p:nvSpPr>
        <p:spPr>
          <a:xfrm>
            <a:off x="8117138" y="4916385"/>
            <a:ext cx="4497240" cy="849302"/>
          </a:xfrm>
          <a:prstGeom prst="rect">
            <a:avLst/>
          </a:prstGeom>
        </p:spPr>
        <p:txBody>
          <a:bodyPr lIns="0" tIns="0" rIns="0" bIns="0" rtlCol="0" anchor="t">
            <a:spAutoFit/>
          </a:bodyPr>
          <a:lstStyle/>
          <a:p>
            <a:pPr algn="l">
              <a:lnSpc>
                <a:spcPts val="3462"/>
              </a:lnSpc>
            </a:pPr>
            <a:r>
              <a:rPr lang="en-US" sz="2473">
                <a:solidFill>
                  <a:srgbClr val="FFFFFF"/>
                </a:solidFill>
                <a:latin typeface="Montserrat"/>
                <a:ea typeface="Montserrat"/>
                <a:cs typeface="Montserrat"/>
                <a:sym typeface="Montserrat"/>
              </a:rPr>
              <a:t>Fiscalizar las acciones del ejecutivo parroquial</a:t>
            </a:r>
          </a:p>
        </p:txBody>
      </p:sp>
      <p:sp>
        <p:nvSpPr>
          <p:cNvPr id="35" name="TextBox 35"/>
          <p:cNvSpPr txBox="1"/>
          <p:nvPr/>
        </p:nvSpPr>
        <p:spPr>
          <a:xfrm>
            <a:off x="1956188" y="6096613"/>
            <a:ext cx="5116211" cy="849302"/>
          </a:xfrm>
          <a:prstGeom prst="rect">
            <a:avLst/>
          </a:prstGeom>
        </p:spPr>
        <p:txBody>
          <a:bodyPr lIns="0" tIns="0" rIns="0" bIns="0" rtlCol="0" anchor="t">
            <a:spAutoFit/>
          </a:bodyPr>
          <a:lstStyle/>
          <a:p>
            <a:pPr marL="0" lvl="0" indent="0" algn="l">
              <a:lnSpc>
                <a:spcPts val="3462"/>
              </a:lnSpc>
            </a:pPr>
            <a:r>
              <a:rPr lang="en-US" sz="2473">
                <a:solidFill>
                  <a:srgbClr val="FFFFFF"/>
                </a:solidFill>
                <a:latin typeface="Montserrat"/>
                <a:ea typeface="Montserrat"/>
                <a:cs typeface="Montserrat"/>
                <a:sym typeface="Montserrat"/>
              </a:rPr>
              <a:t>Presentación de proyectos de acuerdos y resoluciones</a:t>
            </a:r>
          </a:p>
        </p:txBody>
      </p:sp>
      <p:sp>
        <p:nvSpPr>
          <p:cNvPr id="36" name="TextBox 36"/>
          <p:cNvSpPr txBox="1"/>
          <p:nvPr/>
        </p:nvSpPr>
        <p:spPr>
          <a:xfrm>
            <a:off x="1956188" y="7294397"/>
            <a:ext cx="4897551" cy="849302"/>
          </a:xfrm>
          <a:prstGeom prst="rect">
            <a:avLst/>
          </a:prstGeom>
        </p:spPr>
        <p:txBody>
          <a:bodyPr lIns="0" tIns="0" rIns="0" bIns="0" rtlCol="0" anchor="t">
            <a:spAutoFit/>
          </a:bodyPr>
          <a:lstStyle/>
          <a:p>
            <a:pPr marL="0" lvl="0" indent="0" algn="l">
              <a:lnSpc>
                <a:spcPts val="3462"/>
              </a:lnSpc>
            </a:pPr>
            <a:r>
              <a:rPr lang="en-US" sz="2473">
                <a:solidFill>
                  <a:srgbClr val="FFFFFF"/>
                </a:solidFill>
                <a:latin typeface="Montserrat"/>
                <a:ea typeface="Montserrat"/>
                <a:cs typeface="Montserrat"/>
                <a:sym typeface="Montserrat"/>
              </a:rPr>
              <a:t>Intervención en la asamblea parroquial y en las comisiones</a:t>
            </a:r>
          </a:p>
        </p:txBody>
      </p:sp>
      <p:sp>
        <p:nvSpPr>
          <p:cNvPr id="37" name="TextBox 37"/>
          <p:cNvSpPr txBox="1"/>
          <p:nvPr/>
        </p:nvSpPr>
        <p:spPr>
          <a:xfrm>
            <a:off x="1028700" y="2271608"/>
            <a:ext cx="8927062" cy="711203"/>
          </a:xfrm>
          <a:prstGeom prst="rect">
            <a:avLst/>
          </a:prstGeom>
        </p:spPr>
        <p:txBody>
          <a:bodyPr lIns="0" tIns="0" rIns="0" bIns="0" rtlCol="0" anchor="t">
            <a:spAutoFit/>
          </a:bodyPr>
          <a:lstStyle/>
          <a:p>
            <a:pPr marL="0" lvl="0" indent="0" algn="l">
              <a:lnSpc>
                <a:spcPts val="5500"/>
              </a:lnSpc>
              <a:spcBef>
                <a:spcPct val="0"/>
              </a:spcBef>
            </a:pPr>
            <a:r>
              <a:rPr lang="en-US" sz="5000" b="1">
                <a:solidFill>
                  <a:srgbClr val="FFFFFF"/>
                </a:solidFill>
                <a:latin typeface="Montserrat Ultra-Bold"/>
                <a:ea typeface="Montserrat Ultra-Bold"/>
                <a:cs typeface="Montserrat Ultra-Bold"/>
                <a:sym typeface="Montserrat Ultra-Bold"/>
              </a:rPr>
              <a:t>Atribuciones de vocales: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454039" y="791433"/>
            <a:ext cx="9024123" cy="4093873"/>
          </a:xfrm>
          <a:custGeom>
            <a:avLst/>
            <a:gdLst/>
            <a:ahLst/>
            <a:cxnLst/>
            <a:rect l="l" t="t" r="r" b="b"/>
            <a:pathLst>
              <a:path w="9024123" h="4093873">
                <a:moveTo>
                  <a:pt x="0" y="0"/>
                </a:moveTo>
                <a:lnTo>
                  <a:pt x="9024123" y="0"/>
                </a:lnTo>
                <a:lnTo>
                  <a:pt x="9024123" y="4093873"/>
                </a:lnTo>
                <a:lnTo>
                  <a:pt x="0" y="4093873"/>
                </a:lnTo>
                <a:lnTo>
                  <a:pt x="0" y="0"/>
                </a:lnTo>
                <a:close/>
              </a:path>
            </a:pathLst>
          </a:custGeom>
          <a:blipFill>
            <a:blip r:embed="rId2"/>
            <a:stretch>
              <a:fillRect l="-1561" t="-2458" r="-3123" b="-6884"/>
            </a:stretch>
          </a:blipFill>
        </p:spPr>
      </p:sp>
      <p:sp>
        <p:nvSpPr>
          <p:cNvPr id="3" name="Freeform 3"/>
          <p:cNvSpPr/>
          <p:nvPr/>
        </p:nvSpPr>
        <p:spPr>
          <a:xfrm>
            <a:off x="10857145" y="757937"/>
            <a:ext cx="6981575" cy="4385563"/>
          </a:xfrm>
          <a:custGeom>
            <a:avLst/>
            <a:gdLst/>
            <a:ahLst/>
            <a:cxnLst/>
            <a:rect l="l" t="t" r="r" b="b"/>
            <a:pathLst>
              <a:path w="6981575" h="4385563">
                <a:moveTo>
                  <a:pt x="0" y="0"/>
                </a:moveTo>
                <a:lnTo>
                  <a:pt x="6981576" y="0"/>
                </a:lnTo>
                <a:lnTo>
                  <a:pt x="6981576" y="4385563"/>
                </a:lnTo>
                <a:lnTo>
                  <a:pt x="0" y="4385563"/>
                </a:lnTo>
                <a:lnTo>
                  <a:pt x="0" y="0"/>
                </a:lnTo>
                <a:close/>
              </a:path>
            </a:pathLst>
          </a:custGeom>
          <a:blipFill>
            <a:blip r:embed="rId3"/>
            <a:stretch>
              <a:fillRect l="-1955" t="-2223" r="-2792" b="-6224"/>
            </a:stretch>
          </a:blipFill>
        </p:spPr>
      </p:sp>
      <p:sp>
        <p:nvSpPr>
          <p:cNvPr id="4" name="Freeform 4"/>
          <p:cNvSpPr/>
          <p:nvPr/>
        </p:nvSpPr>
        <p:spPr>
          <a:xfrm>
            <a:off x="454039" y="5481100"/>
            <a:ext cx="6931860" cy="4623567"/>
          </a:xfrm>
          <a:custGeom>
            <a:avLst/>
            <a:gdLst/>
            <a:ahLst/>
            <a:cxnLst/>
            <a:rect l="l" t="t" r="r" b="b"/>
            <a:pathLst>
              <a:path w="6931860" h="4623567">
                <a:moveTo>
                  <a:pt x="0" y="0"/>
                </a:moveTo>
                <a:lnTo>
                  <a:pt x="6931860" y="0"/>
                </a:lnTo>
                <a:lnTo>
                  <a:pt x="6931860" y="4623566"/>
                </a:lnTo>
                <a:lnTo>
                  <a:pt x="0" y="4623566"/>
                </a:lnTo>
                <a:lnTo>
                  <a:pt x="0" y="0"/>
                </a:lnTo>
                <a:close/>
              </a:path>
            </a:pathLst>
          </a:custGeom>
          <a:blipFill>
            <a:blip r:embed="rId4"/>
            <a:stretch>
              <a:fillRect l="-1452" t="-2612" r="-3194" b="-4789"/>
            </a:stretch>
          </a:blipFill>
        </p:spPr>
      </p:sp>
      <p:sp>
        <p:nvSpPr>
          <p:cNvPr id="5" name="Freeform 5"/>
          <p:cNvSpPr/>
          <p:nvPr/>
        </p:nvSpPr>
        <p:spPr>
          <a:xfrm>
            <a:off x="7831858" y="6554250"/>
            <a:ext cx="6516075" cy="2932234"/>
          </a:xfrm>
          <a:custGeom>
            <a:avLst/>
            <a:gdLst/>
            <a:ahLst/>
            <a:cxnLst/>
            <a:rect l="l" t="t" r="r" b="b"/>
            <a:pathLst>
              <a:path w="6516075" h="2932234">
                <a:moveTo>
                  <a:pt x="0" y="0"/>
                </a:moveTo>
                <a:lnTo>
                  <a:pt x="6516075" y="0"/>
                </a:lnTo>
                <a:lnTo>
                  <a:pt x="6516075" y="2932234"/>
                </a:lnTo>
                <a:lnTo>
                  <a:pt x="0" y="2932234"/>
                </a:lnTo>
                <a:lnTo>
                  <a:pt x="0" y="0"/>
                </a:lnTo>
                <a:close/>
              </a:path>
            </a:pathLst>
          </a:custGeom>
          <a:blipFill>
            <a:blip r:embed="rId5"/>
            <a:stretch>
              <a:fillRect/>
            </a:stretch>
          </a:blipFill>
          <a:ln w="38100" cap="sq">
            <a:solidFill>
              <a:srgbClr val="000000"/>
            </a:solidFill>
            <a:prstDash val="solid"/>
            <a:miter/>
          </a:ln>
        </p:spPr>
      </p:sp>
      <p:sp>
        <p:nvSpPr>
          <p:cNvPr id="6" name="TextBox 6"/>
          <p:cNvSpPr txBox="1"/>
          <p:nvPr/>
        </p:nvSpPr>
        <p:spPr>
          <a:xfrm>
            <a:off x="4966101" y="-20084"/>
            <a:ext cx="7631073" cy="811517"/>
          </a:xfrm>
          <a:prstGeom prst="rect">
            <a:avLst/>
          </a:prstGeom>
        </p:spPr>
        <p:txBody>
          <a:bodyPr lIns="0" tIns="0" rIns="0" bIns="0" rtlCol="0" anchor="t">
            <a:spAutoFit/>
          </a:bodyPr>
          <a:lstStyle/>
          <a:p>
            <a:pPr algn="ctr">
              <a:lnSpc>
                <a:spcPts val="6720"/>
              </a:lnSpc>
            </a:pPr>
            <a:r>
              <a:rPr lang="en-US" sz="4800" b="1">
                <a:solidFill>
                  <a:srgbClr val="FFFFFF"/>
                </a:solidFill>
                <a:latin typeface="Open Sans Bold"/>
                <a:ea typeface="Open Sans Bold"/>
                <a:cs typeface="Open Sans Bold"/>
                <a:sym typeface="Open Sans Bold"/>
              </a:rPr>
              <a:t>ACTIVIDADES RELIGIOSAS</a:t>
            </a:r>
          </a:p>
        </p:txBody>
      </p:sp>
      <p:sp>
        <p:nvSpPr>
          <p:cNvPr id="7" name="TextBox 7"/>
          <p:cNvSpPr txBox="1"/>
          <p:nvPr/>
        </p:nvSpPr>
        <p:spPr>
          <a:xfrm>
            <a:off x="454039" y="4999771"/>
            <a:ext cx="9024123" cy="481329"/>
          </a:xfrm>
          <a:prstGeom prst="rect">
            <a:avLst/>
          </a:prstGeom>
        </p:spPr>
        <p:txBody>
          <a:bodyPr lIns="0" tIns="0" rIns="0" bIns="0" rtlCol="0" anchor="t">
            <a:spAutoFit/>
          </a:bodyPr>
          <a:lstStyle/>
          <a:p>
            <a:pPr algn="ctr">
              <a:lnSpc>
                <a:spcPts val="3920"/>
              </a:lnSpc>
            </a:pPr>
            <a:r>
              <a:rPr lang="en-US" sz="2800" b="1">
                <a:solidFill>
                  <a:srgbClr val="FFFFFF"/>
                </a:solidFill>
                <a:latin typeface="Open Sans Bold"/>
                <a:ea typeface="Open Sans Bold"/>
                <a:cs typeface="Open Sans Bold"/>
                <a:sym typeface="Open Sans Bold"/>
              </a:rPr>
              <a:t>El Gad recibe al niño en la novena de Navidad</a:t>
            </a:r>
          </a:p>
        </p:txBody>
      </p:sp>
      <p:sp>
        <p:nvSpPr>
          <p:cNvPr id="8" name="TextBox 8"/>
          <p:cNvSpPr txBox="1"/>
          <p:nvPr/>
        </p:nvSpPr>
        <p:spPr>
          <a:xfrm>
            <a:off x="10857145" y="5202335"/>
            <a:ext cx="7207903" cy="1180465"/>
          </a:xfrm>
          <a:prstGeom prst="rect">
            <a:avLst/>
          </a:prstGeom>
        </p:spPr>
        <p:txBody>
          <a:bodyPr lIns="0" tIns="0" rIns="0" bIns="0" rtlCol="0" anchor="t">
            <a:spAutoFit/>
          </a:bodyPr>
          <a:lstStyle/>
          <a:p>
            <a:pPr algn="ctr">
              <a:lnSpc>
                <a:spcPts val="4759"/>
              </a:lnSpc>
            </a:pPr>
            <a:r>
              <a:rPr lang="en-US" sz="3399">
                <a:solidFill>
                  <a:srgbClr val="FFFFFF"/>
                </a:solidFill>
                <a:latin typeface="Open Sans"/>
                <a:ea typeface="Open Sans"/>
                <a:cs typeface="Open Sans"/>
                <a:sym typeface="Open Sans"/>
              </a:rPr>
              <a:t>Participación como florera en el pase del niño en Paute</a:t>
            </a:r>
          </a:p>
        </p:txBody>
      </p:sp>
      <p:sp>
        <p:nvSpPr>
          <p:cNvPr id="9" name="TextBox 9"/>
          <p:cNvSpPr txBox="1"/>
          <p:nvPr/>
        </p:nvSpPr>
        <p:spPr>
          <a:xfrm>
            <a:off x="9478162" y="9481096"/>
            <a:ext cx="7569756" cy="1180465"/>
          </a:xfrm>
          <a:prstGeom prst="rect">
            <a:avLst/>
          </a:prstGeom>
        </p:spPr>
        <p:txBody>
          <a:bodyPr lIns="0" tIns="0" rIns="0" bIns="0" rtlCol="0" anchor="t">
            <a:spAutoFit/>
          </a:bodyPr>
          <a:lstStyle/>
          <a:p>
            <a:pPr algn="ctr">
              <a:lnSpc>
                <a:spcPts val="4759"/>
              </a:lnSpc>
            </a:pPr>
            <a:r>
              <a:rPr lang="en-US" sz="3399">
                <a:solidFill>
                  <a:srgbClr val="FFFFFF"/>
                </a:solidFill>
                <a:latin typeface="Open Sans"/>
                <a:ea typeface="Open Sans"/>
                <a:cs typeface="Open Sans"/>
                <a:sym typeface="Open Sans"/>
              </a:rPr>
              <a:t>Pase del niño y programa de navidad </a:t>
            </a:r>
          </a:p>
          <a:p>
            <a:pPr algn="ctr">
              <a:lnSpc>
                <a:spcPts val="4759"/>
              </a:lnSpc>
            </a:pPr>
            <a:endParaRPr lang="en-US" sz="3399">
              <a:solidFill>
                <a:srgbClr val="FFFFFF"/>
              </a:solidFill>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5049803" y="2133484"/>
            <a:ext cx="8884028" cy="4522778"/>
          </a:xfrm>
          <a:custGeom>
            <a:avLst/>
            <a:gdLst/>
            <a:ahLst/>
            <a:cxnLst/>
            <a:rect l="l" t="t" r="r" b="b"/>
            <a:pathLst>
              <a:path w="8884028" h="4522778">
                <a:moveTo>
                  <a:pt x="0" y="0"/>
                </a:moveTo>
                <a:lnTo>
                  <a:pt x="8884028" y="0"/>
                </a:lnTo>
                <a:lnTo>
                  <a:pt x="8884028" y="4522778"/>
                </a:lnTo>
                <a:lnTo>
                  <a:pt x="0" y="452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1283137" y="3265151"/>
            <a:ext cx="7888646" cy="4981048"/>
          </a:xfrm>
          <a:custGeom>
            <a:avLst/>
            <a:gdLst/>
            <a:ahLst/>
            <a:cxnLst/>
            <a:rect l="l" t="t" r="r" b="b"/>
            <a:pathLst>
              <a:path w="7888646" h="4981048">
                <a:moveTo>
                  <a:pt x="0" y="0"/>
                </a:moveTo>
                <a:lnTo>
                  <a:pt x="7888646" y="0"/>
                </a:lnTo>
                <a:lnTo>
                  <a:pt x="7888646" y="4981049"/>
                </a:lnTo>
                <a:lnTo>
                  <a:pt x="0" y="4981049"/>
                </a:lnTo>
                <a:lnTo>
                  <a:pt x="0" y="0"/>
                </a:lnTo>
                <a:close/>
              </a:path>
            </a:pathLst>
          </a:custGeom>
          <a:blipFill>
            <a:blip r:embed="rId2"/>
            <a:stretch>
              <a:fillRect/>
            </a:stretch>
          </a:blipFill>
        </p:spPr>
      </p:sp>
      <p:sp>
        <p:nvSpPr>
          <p:cNvPr id="3" name="Freeform 3"/>
          <p:cNvSpPr/>
          <p:nvPr/>
        </p:nvSpPr>
        <p:spPr>
          <a:xfrm>
            <a:off x="9482466" y="3223177"/>
            <a:ext cx="7415839" cy="5064997"/>
          </a:xfrm>
          <a:custGeom>
            <a:avLst/>
            <a:gdLst/>
            <a:ahLst/>
            <a:cxnLst/>
            <a:rect l="l" t="t" r="r" b="b"/>
            <a:pathLst>
              <a:path w="7415839" h="5064997">
                <a:moveTo>
                  <a:pt x="0" y="0"/>
                </a:moveTo>
                <a:lnTo>
                  <a:pt x="7415839" y="0"/>
                </a:lnTo>
                <a:lnTo>
                  <a:pt x="7415839" y="5064997"/>
                </a:lnTo>
                <a:lnTo>
                  <a:pt x="0" y="5064997"/>
                </a:lnTo>
                <a:lnTo>
                  <a:pt x="0" y="0"/>
                </a:lnTo>
                <a:close/>
              </a:path>
            </a:pathLst>
          </a:custGeom>
          <a:blipFill>
            <a:blip r:embed="rId3"/>
            <a:stretch>
              <a:fillRect/>
            </a:stretch>
          </a:blipFill>
        </p:spPr>
      </p:sp>
      <p:sp>
        <p:nvSpPr>
          <p:cNvPr id="4" name="TextBox 4"/>
          <p:cNvSpPr txBox="1"/>
          <p:nvPr/>
        </p:nvSpPr>
        <p:spPr>
          <a:xfrm>
            <a:off x="386388" y="726730"/>
            <a:ext cx="17191375" cy="1811020"/>
          </a:xfrm>
          <a:prstGeom prst="rect">
            <a:avLst/>
          </a:prstGeom>
        </p:spPr>
        <p:txBody>
          <a:bodyPr lIns="0" tIns="0" rIns="0" bIns="0" rtlCol="0" anchor="t">
            <a:spAutoFit/>
          </a:bodyPr>
          <a:lstStyle/>
          <a:p>
            <a:pPr marL="1122679" lvl="1" indent="-561340" algn="l">
              <a:lnSpc>
                <a:spcPts val="7279"/>
              </a:lnSpc>
              <a:buAutoNum type="arabicPeriod"/>
            </a:pPr>
            <a:r>
              <a:rPr lang="en-US" sz="5199" b="1">
                <a:solidFill>
                  <a:srgbClr val="FFFFFF"/>
                </a:solidFill>
                <a:latin typeface="Open Sans Bold"/>
                <a:ea typeface="Open Sans Bold"/>
                <a:cs typeface="Open Sans Bold"/>
                <a:sym typeface="Open Sans Bold"/>
              </a:rPr>
              <a:t>INTERVENIR CON VOZ Y VOTO EN LAS SESIONES Y DELIBERACIONES DE LA JUNTA PARROQUIAL </a:t>
            </a:r>
          </a:p>
        </p:txBody>
      </p:sp>
      <p:sp>
        <p:nvSpPr>
          <p:cNvPr id="5" name="TextBox 5"/>
          <p:cNvSpPr txBox="1"/>
          <p:nvPr/>
        </p:nvSpPr>
        <p:spPr>
          <a:xfrm>
            <a:off x="1266825" y="8409412"/>
            <a:ext cx="7715250" cy="3962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Sesión extraordinaria N° 001-GADPRSC-CO-2025 </a:t>
            </a:r>
          </a:p>
        </p:txBody>
      </p:sp>
      <p:sp>
        <p:nvSpPr>
          <p:cNvPr id="6" name="TextBox 6"/>
          <p:cNvSpPr txBox="1"/>
          <p:nvPr/>
        </p:nvSpPr>
        <p:spPr>
          <a:xfrm>
            <a:off x="9669945" y="8409412"/>
            <a:ext cx="7040880" cy="3962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Sesión ordinaria N° 002 -GAD PRSC-CO-2025</a:t>
            </a:r>
          </a:p>
        </p:txBody>
      </p:sp>
      <p:sp>
        <p:nvSpPr>
          <p:cNvPr id="7" name="TextBox 7"/>
          <p:cNvSpPr txBox="1"/>
          <p:nvPr/>
        </p:nvSpPr>
        <p:spPr>
          <a:xfrm>
            <a:off x="3405828" y="8967577"/>
            <a:ext cx="11133352" cy="8153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Organización de las festividades parroquiales en cuanto al desfile cívico, entrega de reconocimientos en la sesión solemne, entre otros.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580986" y="1028700"/>
            <a:ext cx="7895711" cy="4379134"/>
          </a:xfrm>
          <a:custGeom>
            <a:avLst/>
            <a:gdLst/>
            <a:ahLst/>
            <a:cxnLst/>
            <a:rect l="l" t="t" r="r" b="b"/>
            <a:pathLst>
              <a:path w="7895711" h="4379134">
                <a:moveTo>
                  <a:pt x="0" y="0"/>
                </a:moveTo>
                <a:lnTo>
                  <a:pt x="7895711" y="0"/>
                </a:lnTo>
                <a:lnTo>
                  <a:pt x="7895711" y="4379134"/>
                </a:lnTo>
                <a:lnTo>
                  <a:pt x="0" y="4379134"/>
                </a:lnTo>
                <a:lnTo>
                  <a:pt x="0" y="0"/>
                </a:lnTo>
                <a:close/>
              </a:path>
            </a:pathLst>
          </a:custGeom>
          <a:blipFill>
            <a:blip r:embed="rId2"/>
            <a:stretch>
              <a:fillRect/>
            </a:stretch>
          </a:blipFill>
        </p:spPr>
      </p:sp>
      <p:sp>
        <p:nvSpPr>
          <p:cNvPr id="3" name="Freeform 3"/>
          <p:cNvSpPr/>
          <p:nvPr/>
        </p:nvSpPr>
        <p:spPr>
          <a:xfrm>
            <a:off x="9986432" y="1028700"/>
            <a:ext cx="7272868" cy="4495955"/>
          </a:xfrm>
          <a:custGeom>
            <a:avLst/>
            <a:gdLst/>
            <a:ahLst/>
            <a:cxnLst/>
            <a:rect l="l" t="t" r="r" b="b"/>
            <a:pathLst>
              <a:path w="7272868" h="4495955">
                <a:moveTo>
                  <a:pt x="0" y="0"/>
                </a:moveTo>
                <a:lnTo>
                  <a:pt x="7272868" y="0"/>
                </a:lnTo>
                <a:lnTo>
                  <a:pt x="7272868" y="4495955"/>
                </a:lnTo>
                <a:lnTo>
                  <a:pt x="0" y="4495955"/>
                </a:lnTo>
                <a:lnTo>
                  <a:pt x="0" y="0"/>
                </a:lnTo>
                <a:close/>
              </a:path>
            </a:pathLst>
          </a:custGeom>
          <a:blipFill>
            <a:blip r:embed="rId3"/>
            <a:stretch>
              <a:fillRect/>
            </a:stretch>
          </a:blipFill>
        </p:spPr>
      </p:sp>
      <p:sp>
        <p:nvSpPr>
          <p:cNvPr id="4" name="TextBox 4"/>
          <p:cNvSpPr txBox="1"/>
          <p:nvPr/>
        </p:nvSpPr>
        <p:spPr>
          <a:xfrm>
            <a:off x="550517" y="5788764"/>
            <a:ext cx="7833717" cy="3962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Sesión extraordinaria No. 007-GADPRSC-CO-2025</a:t>
            </a:r>
          </a:p>
        </p:txBody>
      </p:sp>
      <p:sp>
        <p:nvSpPr>
          <p:cNvPr id="5" name="TextBox 5"/>
          <p:cNvSpPr txBox="1"/>
          <p:nvPr/>
        </p:nvSpPr>
        <p:spPr>
          <a:xfrm>
            <a:off x="9865579" y="5967834"/>
            <a:ext cx="7712393" cy="3962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Sesión extraordinaria N° 008-GADPRSC-CO-2025</a:t>
            </a:r>
          </a:p>
        </p:txBody>
      </p:sp>
      <p:sp>
        <p:nvSpPr>
          <p:cNvPr id="6" name="TextBox 6"/>
          <p:cNvSpPr txBox="1"/>
          <p:nvPr/>
        </p:nvSpPr>
        <p:spPr>
          <a:xfrm>
            <a:off x="550517" y="6386934"/>
            <a:ext cx="7956648" cy="12344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Analisis y autorización del órgano legislativo al presidente para realizar los tramites de legalización de escrituras de los predios del GAD</a:t>
            </a:r>
          </a:p>
        </p:txBody>
      </p:sp>
      <p:sp>
        <p:nvSpPr>
          <p:cNvPr id="7" name="TextBox 7"/>
          <p:cNvSpPr txBox="1"/>
          <p:nvPr/>
        </p:nvSpPr>
        <p:spPr>
          <a:xfrm>
            <a:off x="9743451" y="6806034"/>
            <a:ext cx="7956648" cy="12344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Estructuración de la planificación del proceso de Rendición de Cuentas correspondiente al ejercicio fiscal 2024.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412781" y="327671"/>
            <a:ext cx="9732030" cy="4639102"/>
          </a:xfrm>
          <a:custGeom>
            <a:avLst/>
            <a:gdLst/>
            <a:ahLst/>
            <a:cxnLst/>
            <a:rect l="l" t="t" r="r" b="b"/>
            <a:pathLst>
              <a:path w="9732030" h="4639102">
                <a:moveTo>
                  <a:pt x="0" y="0"/>
                </a:moveTo>
                <a:lnTo>
                  <a:pt x="9732030" y="0"/>
                </a:lnTo>
                <a:lnTo>
                  <a:pt x="9732030" y="4639103"/>
                </a:lnTo>
                <a:lnTo>
                  <a:pt x="0" y="4639103"/>
                </a:lnTo>
                <a:lnTo>
                  <a:pt x="0" y="0"/>
                </a:lnTo>
                <a:close/>
              </a:path>
            </a:pathLst>
          </a:custGeom>
          <a:blipFill>
            <a:blip r:embed="rId2"/>
            <a:stretch>
              <a:fillRect/>
            </a:stretch>
          </a:blipFill>
        </p:spPr>
      </p:sp>
      <p:sp>
        <p:nvSpPr>
          <p:cNvPr id="3" name="Freeform 3"/>
          <p:cNvSpPr/>
          <p:nvPr/>
        </p:nvSpPr>
        <p:spPr>
          <a:xfrm>
            <a:off x="10654313" y="370837"/>
            <a:ext cx="7447634" cy="4996219"/>
          </a:xfrm>
          <a:custGeom>
            <a:avLst/>
            <a:gdLst/>
            <a:ahLst/>
            <a:cxnLst/>
            <a:rect l="l" t="t" r="r" b="b"/>
            <a:pathLst>
              <a:path w="7447634" h="4996219">
                <a:moveTo>
                  <a:pt x="0" y="0"/>
                </a:moveTo>
                <a:lnTo>
                  <a:pt x="7447634" y="0"/>
                </a:lnTo>
                <a:lnTo>
                  <a:pt x="7447634" y="4996218"/>
                </a:lnTo>
                <a:lnTo>
                  <a:pt x="0" y="4996218"/>
                </a:lnTo>
                <a:lnTo>
                  <a:pt x="0" y="0"/>
                </a:lnTo>
                <a:close/>
              </a:path>
            </a:pathLst>
          </a:custGeom>
          <a:blipFill>
            <a:blip r:embed="rId3"/>
            <a:stretch>
              <a:fillRect/>
            </a:stretch>
          </a:blipFill>
        </p:spPr>
      </p:sp>
      <p:sp>
        <p:nvSpPr>
          <p:cNvPr id="4" name="TextBox 4"/>
          <p:cNvSpPr txBox="1"/>
          <p:nvPr/>
        </p:nvSpPr>
        <p:spPr>
          <a:xfrm>
            <a:off x="386252" y="5328955"/>
            <a:ext cx="7691438" cy="3962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Sesión extraordinaria No. 011-GADPRSC-CO-2025</a:t>
            </a:r>
          </a:p>
        </p:txBody>
      </p:sp>
      <p:sp>
        <p:nvSpPr>
          <p:cNvPr id="5" name="TextBox 5"/>
          <p:cNvSpPr txBox="1"/>
          <p:nvPr/>
        </p:nvSpPr>
        <p:spPr>
          <a:xfrm>
            <a:off x="0" y="5966358"/>
            <a:ext cx="10062006" cy="16535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Coordinación de la planificación institucional del “Día de la Familia”, así como de la inauguración de la Escuela de Fútbol en el marco del proyecto impulsado por la Prefectura del Azuay.</a:t>
            </a:r>
          </a:p>
        </p:txBody>
      </p:sp>
      <p:sp>
        <p:nvSpPr>
          <p:cNvPr id="6" name="TextBox 6"/>
          <p:cNvSpPr txBox="1"/>
          <p:nvPr/>
        </p:nvSpPr>
        <p:spPr>
          <a:xfrm>
            <a:off x="10912399" y="5608218"/>
            <a:ext cx="6931462" cy="3962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Sesión ordinaria No. 013-GADPRSC-CO-2025</a:t>
            </a:r>
          </a:p>
        </p:txBody>
      </p:sp>
      <p:sp>
        <p:nvSpPr>
          <p:cNvPr id="7" name="TextBox 7"/>
          <p:cNvSpPr txBox="1"/>
          <p:nvPr/>
        </p:nvSpPr>
        <p:spPr>
          <a:xfrm>
            <a:off x="11055343" y="6354978"/>
            <a:ext cx="6645574" cy="1892200"/>
          </a:xfrm>
          <a:prstGeom prst="rect">
            <a:avLst/>
          </a:prstGeom>
        </p:spPr>
        <p:txBody>
          <a:bodyPr lIns="0" tIns="0" rIns="0" bIns="0" rtlCol="0" anchor="t">
            <a:spAutoFit/>
          </a:bodyPr>
          <a:lstStyle/>
          <a:p>
            <a:pPr algn="ctr">
              <a:lnSpc>
                <a:spcPts val="3062"/>
              </a:lnSpc>
              <a:spcBef>
                <a:spcPct val="0"/>
              </a:spcBef>
            </a:pPr>
            <a:r>
              <a:rPr lang="en-US" sz="2187" b="1">
                <a:solidFill>
                  <a:srgbClr val="FFFFFF"/>
                </a:solidFill>
                <a:latin typeface="Montserrat Bold"/>
                <a:ea typeface="Montserrat Bold"/>
                <a:cs typeface="Montserrat Bold"/>
                <a:sym typeface="Montserrat Bold"/>
              </a:rPr>
              <a:t>Con el propósito de garantizar una gestión administrativa transparente, se recibe la asesoría técnica del Arq. Luis Chiriboga para el desarrollo del proceso de Rendición de Cuentas correspondiente al período 2024.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509293" y="817456"/>
            <a:ext cx="6640971" cy="5070901"/>
          </a:xfrm>
          <a:custGeom>
            <a:avLst/>
            <a:gdLst/>
            <a:ahLst/>
            <a:cxnLst/>
            <a:rect l="l" t="t" r="r" b="b"/>
            <a:pathLst>
              <a:path w="6640971" h="5070901">
                <a:moveTo>
                  <a:pt x="0" y="0"/>
                </a:moveTo>
                <a:lnTo>
                  <a:pt x="6640971" y="0"/>
                </a:lnTo>
                <a:lnTo>
                  <a:pt x="6640971" y="5070901"/>
                </a:lnTo>
                <a:lnTo>
                  <a:pt x="0" y="5070901"/>
                </a:lnTo>
                <a:lnTo>
                  <a:pt x="0" y="0"/>
                </a:lnTo>
                <a:close/>
              </a:path>
            </a:pathLst>
          </a:custGeom>
          <a:blipFill>
            <a:blip r:embed="rId2"/>
            <a:stretch>
              <a:fillRect/>
            </a:stretch>
          </a:blipFill>
        </p:spPr>
      </p:sp>
      <p:sp>
        <p:nvSpPr>
          <p:cNvPr id="3" name="Freeform 3"/>
          <p:cNvSpPr/>
          <p:nvPr/>
        </p:nvSpPr>
        <p:spPr>
          <a:xfrm>
            <a:off x="7820874" y="634625"/>
            <a:ext cx="10198535" cy="4884162"/>
          </a:xfrm>
          <a:custGeom>
            <a:avLst/>
            <a:gdLst/>
            <a:ahLst/>
            <a:cxnLst/>
            <a:rect l="l" t="t" r="r" b="b"/>
            <a:pathLst>
              <a:path w="10198535" h="4884162">
                <a:moveTo>
                  <a:pt x="0" y="0"/>
                </a:moveTo>
                <a:lnTo>
                  <a:pt x="10198535" y="0"/>
                </a:lnTo>
                <a:lnTo>
                  <a:pt x="10198535" y="4884162"/>
                </a:lnTo>
                <a:lnTo>
                  <a:pt x="0" y="4884162"/>
                </a:lnTo>
                <a:lnTo>
                  <a:pt x="0" y="0"/>
                </a:lnTo>
                <a:close/>
              </a:path>
            </a:pathLst>
          </a:custGeom>
          <a:blipFill>
            <a:blip r:embed="rId3"/>
            <a:stretch>
              <a:fillRect/>
            </a:stretch>
          </a:blipFill>
        </p:spPr>
      </p:sp>
      <p:sp>
        <p:nvSpPr>
          <p:cNvPr id="4" name="TextBox 4"/>
          <p:cNvSpPr txBox="1"/>
          <p:nvPr/>
        </p:nvSpPr>
        <p:spPr>
          <a:xfrm>
            <a:off x="159916" y="6029327"/>
            <a:ext cx="7660957" cy="3962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Sesión extraordinaria N° 022-GADPRSC-CO-2025</a:t>
            </a:r>
          </a:p>
        </p:txBody>
      </p:sp>
      <p:sp>
        <p:nvSpPr>
          <p:cNvPr id="5" name="TextBox 5"/>
          <p:cNvSpPr txBox="1"/>
          <p:nvPr/>
        </p:nvSpPr>
        <p:spPr>
          <a:xfrm>
            <a:off x="381360" y="6739415"/>
            <a:ext cx="6768903" cy="8153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Se analiza el borrador del Plan Operativo Anual (POA)</a:t>
            </a:r>
          </a:p>
        </p:txBody>
      </p:sp>
      <p:sp>
        <p:nvSpPr>
          <p:cNvPr id="6" name="TextBox 6"/>
          <p:cNvSpPr txBox="1"/>
          <p:nvPr/>
        </p:nvSpPr>
        <p:spPr>
          <a:xfrm>
            <a:off x="8962641" y="5671187"/>
            <a:ext cx="7471886" cy="3962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Sesión ordinaria N° 001-GADPRSC-CEP-SL-2025</a:t>
            </a:r>
          </a:p>
        </p:txBody>
      </p:sp>
      <p:sp>
        <p:nvSpPr>
          <p:cNvPr id="7" name="TextBox 7"/>
          <p:cNvSpPr txBox="1"/>
          <p:nvPr/>
        </p:nvSpPr>
        <p:spPr>
          <a:xfrm>
            <a:off x="8328332" y="6579872"/>
            <a:ext cx="9236581" cy="1934588"/>
          </a:xfrm>
          <a:prstGeom prst="rect">
            <a:avLst/>
          </a:prstGeom>
        </p:spPr>
        <p:txBody>
          <a:bodyPr lIns="0" tIns="0" rIns="0" bIns="0" rtlCol="0" anchor="t">
            <a:spAutoFit/>
          </a:bodyPr>
          <a:lstStyle/>
          <a:p>
            <a:pPr algn="ctr">
              <a:lnSpc>
                <a:spcPts val="3094"/>
              </a:lnSpc>
              <a:spcBef>
                <a:spcPct val="0"/>
              </a:spcBef>
            </a:pPr>
            <a:r>
              <a:rPr lang="en-US" sz="2210" b="1">
                <a:solidFill>
                  <a:srgbClr val="FFFFFF"/>
                </a:solidFill>
                <a:latin typeface="Montserrat Bold"/>
                <a:ea typeface="Montserrat Bold"/>
                <a:cs typeface="Montserrat Bold"/>
                <a:sym typeface="Montserrat Bold"/>
              </a:rPr>
              <a:t>Se realiza el análisis de los proyectos de la Comisión Económico-Productiva, en concordancia con el PDOT, con la participación del Tnlgo. Néstor Caiminagua, vocal de apoyo de la comisión, y de la Sra. María Illisaca, representante de Participación Ciudadana de la comisión.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475962" y="630691"/>
            <a:ext cx="9175988" cy="4723281"/>
          </a:xfrm>
          <a:custGeom>
            <a:avLst/>
            <a:gdLst/>
            <a:ahLst/>
            <a:cxnLst/>
            <a:rect l="l" t="t" r="r" b="b"/>
            <a:pathLst>
              <a:path w="9175988" h="4723281">
                <a:moveTo>
                  <a:pt x="0" y="0"/>
                </a:moveTo>
                <a:lnTo>
                  <a:pt x="9175988" y="0"/>
                </a:lnTo>
                <a:lnTo>
                  <a:pt x="9175988" y="4723281"/>
                </a:lnTo>
                <a:lnTo>
                  <a:pt x="0" y="4723281"/>
                </a:lnTo>
                <a:lnTo>
                  <a:pt x="0" y="0"/>
                </a:lnTo>
                <a:close/>
              </a:path>
            </a:pathLst>
          </a:custGeom>
          <a:blipFill>
            <a:blip r:embed="rId2"/>
            <a:stretch>
              <a:fillRect b="-2557"/>
            </a:stretch>
          </a:blipFill>
        </p:spPr>
      </p:sp>
      <p:sp>
        <p:nvSpPr>
          <p:cNvPr id="3" name="Freeform 3"/>
          <p:cNvSpPr/>
          <p:nvPr/>
        </p:nvSpPr>
        <p:spPr>
          <a:xfrm>
            <a:off x="10027373" y="750392"/>
            <a:ext cx="7603396" cy="4603580"/>
          </a:xfrm>
          <a:custGeom>
            <a:avLst/>
            <a:gdLst/>
            <a:ahLst/>
            <a:cxnLst/>
            <a:rect l="l" t="t" r="r" b="b"/>
            <a:pathLst>
              <a:path w="7603396" h="4603580">
                <a:moveTo>
                  <a:pt x="0" y="0"/>
                </a:moveTo>
                <a:lnTo>
                  <a:pt x="7603395" y="0"/>
                </a:lnTo>
                <a:lnTo>
                  <a:pt x="7603395" y="4603580"/>
                </a:lnTo>
                <a:lnTo>
                  <a:pt x="0" y="4603580"/>
                </a:lnTo>
                <a:lnTo>
                  <a:pt x="0" y="0"/>
                </a:lnTo>
                <a:close/>
              </a:path>
            </a:pathLst>
          </a:custGeom>
          <a:blipFill>
            <a:blip r:embed="rId3"/>
            <a:stretch>
              <a:fillRect r="-1323" b="-2623"/>
            </a:stretch>
          </a:blipFill>
        </p:spPr>
      </p:sp>
      <p:sp>
        <p:nvSpPr>
          <p:cNvPr id="4" name="TextBox 4"/>
          <p:cNvSpPr txBox="1"/>
          <p:nvPr/>
        </p:nvSpPr>
        <p:spPr>
          <a:xfrm>
            <a:off x="1337020" y="5791975"/>
            <a:ext cx="6756202" cy="3962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Sesión ordinaria N°023-GADPRSC-CO-2025</a:t>
            </a:r>
          </a:p>
        </p:txBody>
      </p:sp>
      <p:sp>
        <p:nvSpPr>
          <p:cNvPr id="5" name="TextBox 5"/>
          <p:cNvSpPr txBox="1"/>
          <p:nvPr/>
        </p:nvSpPr>
        <p:spPr>
          <a:xfrm>
            <a:off x="505287" y="6502540"/>
            <a:ext cx="8419667" cy="16535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Entre los puntos del orden del día se contempla el análisis y definición del POA 2026, así como la planificación para la representación del GAD en el campeonato inter-GADs del cantón Paute.</a:t>
            </a:r>
          </a:p>
        </p:txBody>
      </p:sp>
      <p:sp>
        <p:nvSpPr>
          <p:cNvPr id="6" name="TextBox 6"/>
          <p:cNvSpPr txBox="1"/>
          <p:nvPr/>
        </p:nvSpPr>
        <p:spPr>
          <a:xfrm>
            <a:off x="10191762" y="5612905"/>
            <a:ext cx="6842760" cy="3962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Sesión ordinaria N° 025-GADPRSC-CO-2025</a:t>
            </a:r>
          </a:p>
        </p:txBody>
      </p:sp>
      <p:sp>
        <p:nvSpPr>
          <p:cNvPr id="7" name="TextBox 7"/>
          <p:cNvSpPr txBox="1"/>
          <p:nvPr/>
        </p:nvSpPr>
        <p:spPr>
          <a:xfrm>
            <a:off x="8922258" y="6140590"/>
            <a:ext cx="9365742" cy="1990322"/>
          </a:xfrm>
          <a:prstGeom prst="rect">
            <a:avLst/>
          </a:prstGeom>
        </p:spPr>
        <p:txBody>
          <a:bodyPr lIns="0" tIns="0" rIns="0" bIns="0" rtlCol="0" anchor="t">
            <a:spAutoFit/>
          </a:bodyPr>
          <a:lstStyle/>
          <a:p>
            <a:pPr algn="ctr">
              <a:lnSpc>
                <a:spcPts val="3208"/>
              </a:lnSpc>
              <a:spcBef>
                <a:spcPct val="0"/>
              </a:spcBef>
            </a:pPr>
            <a:r>
              <a:rPr lang="en-US" sz="2291" b="1">
                <a:solidFill>
                  <a:srgbClr val="FFFFFF"/>
                </a:solidFill>
                <a:latin typeface="Montserrat Bold"/>
                <a:ea typeface="Montserrat Bold"/>
                <a:cs typeface="Montserrat Bold"/>
                <a:sym typeface="Montserrat Bold"/>
              </a:rPr>
              <a:t>Aprobación en primera instancia del POA 2026, y la propuesta de reforma al Reglamento de Talento Humano, en la que solicito se garantice su aplicación equitativa e imparcial para todos los servidores y trabajadores de la institución.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64472"/>
        </a:solidFill>
        <a:effectLst/>
      </p:bgPr>
    </p:bg>
    <p:spTree>
      <p:nvGrpSpPr>
        <p:cNvPr id="1" name=""/>
        <p:cNvGrpSpPr/>
        <p:nvPr/>
      </p:nvGrpSpPr>
      <p:grpSpPr>
        <a:xfrm>
          <a:off x="0" y="0"/>
          <a:ext cx="0" cy="0"/>
          <a:chOff x="0" y="0"/>
          <a:chExt cx="0" cy="0"/>
        </a:xfrm>
      </p:grpSpPr>
      <p:sp>
        <p:nvSpPr>
          <p:cNvPr id="2" name="Freeform 2"/>
          <p:cNvSpPr/>
          <p:nvPr/>
        </p:nvSpPr>
        <p:spPr>
          <a:xfrm>
            <a:off x="480648" y="548716"/>
            <a:ext cx="8161497" cy="4861346"/>
          </a:xfrm>
          <a:custGeom>
            <a:avLst/>
            <a:gdLst/>
            <a:ahLst/>
            <a:cxnLst/>
            <a:rect l="l" t="t" r="r" b="b"/>
            <a:pathLst>
              <a:path w="8161497" h="4861346">
                <a:moveTo>
                  <a:pt x="0" y="0"/>
                </a:moveTo>
                <a:lnTo>
                  <a:pt x="8161497" y="0"/>
                </a:lnTo>
                <a:lnTo>
                  <a:pt x="8161497" y="4861345"/>
                </a:lnTo>
                <a:lnTo>
                  <a:pt x="0" y="4861345"/>
                </a:lnTo>
                <a:lnTo>
                  <a:pt x="0" y="0"/>
                </a:lnTo>
                <a:close/>
              </a:path>
            </a:pathLst>
          </a:custGeom>
          <a:blipFill>
            <a:blip r:embed="rId2"/>
            <a:stretch>
              <a:fillRect r="-1300" b="-2898"/>
            </a:stretch>
          </a:blipFill>
        </p:spPr>
      </p:sp>
      <p:sp>
        <p:nvSpPr>
          <p:cNvPr id="3" name="Freeform 3"/>
          <p:cNvSpPr/>
          <p:nvPr/>
        </p:nvSpPr>
        <p:spPr>
          <a:xfrm>
            <a:off x="9811503" y="413044"/>
            <a:ext cx="7447797" cy="5672155"/>
          </a:xfrm>
          <a:custGeom>
            <a:avLst/>
            <a:gdLst/>
            <a:ahLst/>
            <a:cxnLst/>
            <a:rect l="l" t="t" r="r" b="b"/>
            <a:pathLst>
              <a:path w="7447797" h="5672155">
                <a:moveTo>
                  <a:pt x="0" y="0"/>
                </a:moveTo>
                <a:lnTo>
                  <a:pt x="7447797" y="0"/>
                </a:lnTo>
                <a:lnTo>
                  <a:pt x="7447797" y="5672155"/>
                </a:lnTo>
                <a:lnTo>
                  <a:pt x="0" y="5672155"/>
                </a:lnTo>
                <a:lnTo>
                  <a:pt x="0" y="0"/>
                </a:lnTo>
                <a:close/>
              </a:path>
            </a:pathLst>
          </a:custGeom>
          <a:blipFill>
            <a:blip r:embed="rId3"/>
            <a:stretch>
              <a:fillRect l="-810" r="-1675" b="-3157"/>
            </a:stretch>
          </a:blipFill>
        </p:spPr>
      </p:sp>
      <p:sp>
        <p:nvSpPr>
          <p:cNvPr id="4" name="TextBox 4"/>
          <p:cNvSpPr txBox="1"/>
          <p:nvPr/>
        </p:nvSpPr>
        <p:spPr>
          <a:xfrm>
            <a:off x="1028700" y="6047099"/>
            <a:ext cx="6843475" cy="3962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Sesión ordinaria N°025-GADPRSC-CO-2025 </a:t>
            </a:r>
          </a:p>
        </p:txBody>
      </p:sp>
      <p:sp>
        <p:nvSpPr>
          <p:cNvPr id="5" name="TextBox 5"/>
          <p:cNvSpPr txBox="1"/>
          <p:nvPr/>
        </p:nvSpPr>
        <p:spPr>
          <a:xfrm>
            <a:off x="258730" y="6939457"/>
            <a:ext cx="8383415" cy="16535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Entre los puntos del orden del día constan: Planificación navideña, participación de mingas y cruzada solidaria a favor de una infante de la parroquia.</a:t>
            </a:r>
          </a:p>
        </p:txBody>
      </p:sp>
      <p:sp>
        <p:nvSpPr>
          <p:cNvPr id="6" name="TextBox 6"/>
          <p:cNvSpPr txBox="1"/>
          <p:nvPr/>
        </p:nvSpPr>
        <p:spPr>
          <a:xfrm>
            <a:off x="9631837" y="6405239"/>
            <a:ext cx="6835259" cy="3962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Sesión ordinaria N°027-GADPRSC-CO-2025 </a:t>
            </a:r>
          </a:p>
        </p:txBody>
      </p:sp>
      <p:sp>
        <p:nvSpPr>
          <p:cNvPr id="7" name="TextBox 7"/>
          <p:cNvSpPr txBox="1"/>
          <p:nvPr/>
        </p:nvSpPr>
        <p:spPr>
          <a:xfrm>
            <a:off x="9407318" y="7358557"/>
            <a:ext cx="7976780" cy="12344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Análisis y aprobación en segunda instancia del POA y Presupuesto 2026 además, la coordinación del programa de la navidad 2025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805</Words>
  <Application>Microsoft Office PowerPoint</Application>
  <PresentationFormat>Personalizado</PresentationFormat>
  <Paragraphs>97</Paragraphs>
  <Slides>31</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31</vt:i4>
      </vt:variant>
    </vt:vector>
  </HeadingPairs>
  <TitlesOfParts>
    <vt:vector size="41" baseType="lpstr">
      <vt:lpstr>Montserrat Bold</vt:lpstr>
      <vt:lpstr>Calibri</vt:lpstr>
      <vt:lpstr>Libra Sans</vt:lpstr>
      <vt:lpstr>Open Sans Bold</vt:lpstr>
      <vt:lpstr>Montserrat Italics</vt:lpstr>
      <vt:lpstr>Open Sans</vt:lpstr>
      <vt:lpstr>Montserrat</vt:lpstr>
      <vt:lpstr>Arial</vt:lpstr>
      <vt:lpstr>Montserrat Ultra-Bold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Propuesta</dc:title>
  <dc:creator>Soraya</dc:creator>
  <cp:lastModifiedBy>Soraya</cp:lastModifiedBy>
  <cp:revision>2</cp:revision>
  <dcterms:created xsi:type="dcterms:W3CDTF">2006-08-16T00:00:00Z</dcterms:created>
  <dcterms:modified xsi:type="dcterms:W3CDTF">2026-05-11T16:13:44Z</dcterms:modified>
  <dc:identifier>DAHI6f2u4qI</dc:identifier>
</cp:coreProperties>
</file>