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835" r:id="rId1"/>
  </p:sldMasterIdLst>
  <p:notesMasterIdLst>
    <p:notesMasterId r:id="rId29"/>
  </p:notesMasterIdLst>
  <p:sldIdLst>
    <p:sldId id="256" r:id="rId2"/>
    <p:sldId id="257" r:id="rId3"/>
    <p:sldId id="258" r:id="rId4"/>
    <p:sldId id="302" r:id="rId5"/>
    <p:sldId id="259" r:id="rId6"/>
    <p:sldId id="301" r:id="rId7"/>
    <p:sldId id="264" r:id="rId8"/>
    <p:sldId id="267" r:id="rId9"/>
    <p:sldId id="299" r:id="rId10"/>
    <p:sldId id="268" r:id="rId11"/>
    <p:sldId id="305" r:id="rId12"/>
    <p:sldId id="306" r:id="rId13"/>
    <p:sldId id="278" r:id="rId14"/>
    <p:sldId id="304" r:id="rId15"/>
    <p:sldId id="279" r:id="rId16"/>
    <p:sldId id="295" r:id="rId17"/>
    <p:sldId id="296" r:id="rId18"/>
    <p:sldId id="280" r:id="rId19"/>
    <p:sldId id="300" r:id="rId20"/>
    <p:sldId id="283" r:id="rId21"/>
    <p:sldId id="297" r:id="rId22"/>
    <p:sldId id="285" r:id="rId23"/>
    <p:sldId id="281" r:id="rId24"/>
    <p:sldId id="282" r:id="rId25"/>
    <p:sldId id="288" r:id="rId26"/>
    <p:sldId id="292" r:id="rId27"/>
    <p:sldId id="293" r:id="rId28"/>
  </p:sldIdLst>
  <p:sldSz cx="12192000" cy="6858000"/>
  <p:notesSz cx="12192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792" y="6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C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76642F-3767-4041-BD9D-20CE61A6A417}" type="datetimeFigureOut">
              <a:rPr lang="es-EC" smtClean="0"/>
              <a:t>19/5/2026</a:t>
            </a:fld>
            <a:endParaRPr lang="es-EC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C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C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511A18-DBBB-44D7-B407-97840C64E0EC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3029556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C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511A18-DBBB-44D7-B407-97840C64E0EC}" type="slidenum">
              <a:rPr lang="es-EC" smtClean="0"/>
              <a:t>12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5471419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4144778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2778711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99345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2841097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3311923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9894388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2538658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3394503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2209849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n panorámic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3535105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y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36145147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s-EC" smtClean="0"/>
              <a:t>‹Nº›</a:t>
            </a:fld>
            <a:endParaRPr lang="es-EC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718865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37380526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umna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26136726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umna de image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9032563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9779555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8739535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130617" y="1804606"/>
            <a:ext cx="9051925" cy="23304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‹Nº›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893423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5/14/2026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‹Nº›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7626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s-EC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8990191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6" r:id="rId1"/>
    <p:sldLayoutId id="2147483837" r:id="rId2"/>
    <p:sldLayoutId id="2147483838" r:id="rId3"/>
    <p:sldLayoutId id="2147483839" r:id="rId4"/>
    <p:sldLayoutId id="2147483840" r:id="rId5"/>
    <p:sldLayoutId id="2147483841" r:id="rId6"/>
    <p:sldLayoutId id="2147483842" r:id="rId7"/>
    <p:sldLayoutId id="2147483843" r:id="rId8"/>
    <p:sldLayoutId id="2147483844" r:id="rId9"/>
    <p:sldLayoutId id="2147483845" r:id="rId10"/>
    <p:sldLayoutId id="2147483846" r:id="rId11"/>
    <p:sldLayoutId id="2147483847" r:id="rId12"/>
    <p:sldLayoutId id="2147483848" r:id="rId13"/>
    <p:sldLayoutId id="2147483849" r:id="rId14"/>
    <p:sldLayoutId id="2147483850" r:id="rId15"/>
    <p:sldLayoutId id="2147483851" r:id="rId16"/>
    <p:sldLayoutId id="2147483852" r:id="rId17"/>
    <p:sldLayoutId id="2147483853" r:id="rId18"/>
    <p:sldLayoutId id="2147483854" r:id="rId19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3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4.png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9.png"/><Relationship Id="rId5" Type="http://schemas.openxmlformats.org/officeDocument/2006/relationships/image" Target="../media/image78.png"/><Relationship Id="rId4" Type="http://schemas.openxmlformats.org/officeDocument/2006/relationships/image" Target="../media/image7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7" Type="http://schemas.openxmlformats.org/officeDocument/2006/relationships/image" Target="../media/image85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.png"/><Relationship Id="rId5" Type="http://schemas.openxmlformats.org/officeDocument/2006/relationships/image" Target="../media/image83.png"/><Relationship Id="rId4" Type="http://schemas.openxmlformats.org/officeDocument/2006/relationships/image" Target="../media/image8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2.png"/><Relationship Id="rId4" Type="http://schemas.openxmlformats.org/officeDocument/2006/relationships/image" Target="../media/image9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7.png"/><Relationship Id="rId5" Type="http://schemas.openxmlformats.org/officeDocument/2006/relationships/image" Target="../media/image96.png"/><Relationship Id="rId4" Type="http://schemas.openxmlformats.org/officeDocument/2006/relationships/image" Target="../media/image9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2.png"/><Relationship Id="rId5" Type="http://schemas.openxmlformats.org/officeDocument/2006/relationships/image" Target="../media/image101.png"/><Relationship Id="rId4" Type="http://schemas.openxmlformats.org/officeDocument/2006/relationships/image" Target="../media/image10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7.png"/><Relationship Id="rId5" Type="http://schemas.openxmlformats.org/officeDocument/2006/relationships/image" Target="../media/image106.png"/><Relationship Id="rId4" Type="http://schemas.openxmlformats.org/officeDocument/2006/relationships/image" Target="../media/image105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xfrm>
            <a:off x="1570037" y="762000"/>
            <a:ext cx="9051925" cy="2090572"/>
          </a:xfrm>
          <a:prstGeom prst="rect">
            <a:avLst/>
          </a:prstGeom>
        </p:spPr>
        <p:txBody>
          <a:bodyPr vert="horz" wrap="square" lIns="0" tIns="95250" rIns="0" bIns="0" rtlCol="0">
            <a:spAutoFit/>
          </a:bodyPr>
          <a:lstStyle/>
          <a:p>
            <a:pPr marL="12700" marR="5080" algn="ctr">
              <a:lnSpc>
                <a:spcPct val="90000"/>
              </a:lnSpc>
              <a:spcBef>
                <a:spcPts val="750"/>
              </a:spcBef>
            </a:pPr>
            <a:r>
              <a:rPr sz="4800" spc="220" dirty="0"/>
              <a:t>COMISION:</a:t>
            </a:r>
            <a:r>
              <a:rPr sz="4800" spc="-660" dirty="0"/>
              <a:t> </a:t>
            </a:r>
            <a:r>
              <a:rPr sz="4800" spc="180" dirty="0"/>
              <a:t>POLITICO </a:t>
            </a:r>
            <a:r>
              <a:rPr sz="4800" spc="229" dirty="0"/>
              <a:t>INSTITUCIONAL</a:t>
            </a:r>
            <a:r>
              <a:rPr sz="4800" spc="-935" dirty="0"/>
              <a:t> </a:t>
            </a:r>
            <a:r>
              <a:rPr sz="4800" spc="130" dirty="0"/>
              <a:t>Y </a:t>
            </a:r>
            <a:r>
              <a:rPr sz="4800" spc="85" dirty="0"/>
              <a:t>PARTICIPACION</a:t>
            </a:r>
            <a:r>
              <a:rPr sz="4800" spc="-100" dirty="0"/>
              <a:t> </a:t>
            </a:r>
            <a:r>
              <a:rPr sz="4800" spc="385" dirty="0"/>
              <a:t>CIUDADANA</a:t>
            </a:r>
            <a:endParaRPr sz="4800" dirty="0"/>
          </a:p>
        </p:txBody>
      </p:sp>
      <p:sp>
        <p:nvSpPr>
          <p:cNvPr id="3" name="object 3"/>
          <p:cNvSpPr txBox="1"/>
          <p:nvPr/>
        </p:nvSpPr>
        <p:spPr>
          <a:xfrm>
            <a:off x="4104005" y="3129280"/>
            <a:ext cx="36029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210" dirty="0">
                <a:latin typeface="Trebuchet MS"/>
                <a:cs typeface="Trebuchet MS"/>
              </a:rPr>
              <a:t>RENDICIÓN</a:t>
            </a:r>
            <a:r>
              <a:rPr sz="1800" b="1" spc="-35" dirty="0">
                <a:latin typeface="Trebuchet MS"/>
                <a:cs typeface="Trebuchet MS"/>
              </a:rPr>
              <a:t> </a:t>
            </a:r>
            <a:r>
              <a:rPr sz="1800" b="1" spc="195" dirty="0">
                <a:latin typeface="Trebuchet MS"/>
                <a:cs typeface="Trebuchet MS"/>
              </a:rPr>
              <a:t>DE</a:t>
            </a:r>
            <a:r>
              <a:rPr sz="1800" b="1" spc="-40" dirty="0">
                <a:latin typeface="Trebuchet MS"/>
                <a:cs typeface="Trebuchet MS"/>
              </a:rPr>
              <a:t> </a:t>
            </a:r>
            <a:r>
              <a:rPr sz="1800" b="1" spc="190" dirty="0">
                <a:latin typeface="Trebuchet MS"/>
                <a:cs typeface="Trebuchet MS"/>
              </a:rPr>
              <a:t>CUENTAS</a:t>
            </a:r>
            <a:r>
              <a:rPr sz="1800" b="1" spc="-20" dirty="0">
                <a:latin typeface="Trebuchet MS"/>
                <a:cs typeface="Trebuchet MS"/>
              </a:rPr>
              <a:t> 202</a:t>
            </a:r>
            <a:r>
              <a:rPr lang="es-ES" b="1" spc="-20" dirty="0">
                <a:latin typeface="Trebuchet MS"/>
                <a:cs typeface="Trebuchet MS"/>
              </a:rPr>
              <a:t>5</a:t>
            </a:r>
            <a:endParaRPr sz="1800" dirty="0">
              <a:latin typeface="Trebuchet MS"/>
              <a:cs typeface="Trebuchet MS"/>
            </a:endParaRPr>
          </a:p>
        </p:txBody>
      </p:sp>
      <p:sp>
        <p:nvSpPr>
          <p:cNvPr id="4" name="Rectángulo 3">
            <a:extLst>
              <a:ext uri="{FF2B5EF4-FFF2-40B4-BE49-F238E27FC236}">
                <a16:creationId xmlns:a16="http://schemas.microsoft.com/office/drawing/2014/main" id="{B9A224F8-7D0B-4528-842E-D2F9BF676BBC}"/>
              </a:ext>
            </a:extLst>
          </p:cNvPr>
          <p:cNvSpPr/>
          <p:nvPr/>
        </p:nvSpPr>
        <p:spPr>
          <a:xfrm>
            <a:off x="3657600" y="3429000"/>
            <a:ext cx="4495800" cy="3276600"/>
          </a:xfrm>
          <a:prstGeom prst="rect">
            <a:avLst/>
          </a:prstGeom>
          <a:blipFill dpi="0"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14400" y="2065742"/>
            <a:ext cx="9982200" cy="2394117"/>
          </a:xfrm>
          <a:prstGeom prst="rect">
            <a:avLst/>
          </a:prstGeom>
        </p:spPr>
        <p:txBody>
          <a:bodyPr vert="horz" wrap="square" lIns="0" tIns="66675" rIns="0" bIns="0" rtlCol="0">
            <a:spAutoFit/>
          </a:bodyPr>
          <a:lstStyle/>
          <a:p>
            <a:pPr marL="12700" marR="5080" algn="ctr">
              <a:lnSpc>
                <a:spcPct val="90100"/>
              </a:lnSpc>
              <a:spcBef>
                <a:spcPts val="525"/>
              </a:spcBef>
            </a:pPr>
            <a:r>
              <a:rPr lang="es-ES" dirty="0"/>
              <a:t>Un cordial saludo a todos los ciudadanos y ciudadanas de nuestra parroquia.</a:t>
            </a:r>
            <a:br>
              <a:rPr lang="es-ES" dirty="0"/>
            </a:br>
            <a:r>
              <a:rPr lang="es-ES" dirty="0"/>
              <a:t>Hoy, en el proceso de rendición de cuentas 2025, quiero compartir con ustedes el informe de gestión como parte de la Comisión de Político-Institucional y Participación Ciudadana del GAD Parroquial de San Cristóbal, reafirmando nuestro compromiso de seguir trabajando por el bienestar y desarrollo de todos."</a:t>
            </a:r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295400" y="30422"/>
            <a:ext cx="9404723" cy="1707134"/>
          </a:xfrm>
          <a:prstGeom prst="rect">
            <a:avLst/>
          </a:prstGeom>
        </p:spPr>
        <p:txBody>
          <a:bodyPr vert="horz" wrap="square" lIns="0" tIns="227584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lang="es-ES" b="1" spc="-20" dirty="0">
                <a:latin typeface="Trebuchet MS"/>
                <a:cs typeface="Trebuchet MS"/>
              </a:rPr>
              <a:t>Minga en la comunidad de </a:t>
            </a:r>
            <a:r>
              <a:rPr lang="es-ES" b="1" spc="-20" dirty="0"/>
              <a:t>G</a:t>
            </a:r>
            <a:r>
              <a:rPr lang="es-ES" b="1" spc="-20" dirty="0">
                <a:latin typeface="Trebuchet MS"/>
                <a:cs typeface="Trebuchet MS"/>
              </a:rPr>
              <a:t>uachún para la limpieza de maleza y cunetas en la curva de ingreso a Cuatro Esquinas, mejorando la seguridad y fortaleciendo el trabajo comunitario y el mantenimiento vial.</a:t>
            </a:r>
            <a:endParaRPr b="1" spc="-20" dirty="0">
              <a:latin typeface="Trebuchet MS"/>
              <a:cs typeface="Trebuchet MS"/>
            </a:endParaRPr>
          </a:p>
        </p:txBody>
      </p:sp>
      <p:pic>
        <p:nvPicPr>
          <p:cNvPr id="2" name="Imagen 1">
            <a:extLst>
              <a:ext uri="{FF2B5EF4-FFF2-40B4-BE49-F238E27FC236}">
                <a16:creationId xmlns:a16="http://schemas.microsoft.com/office/drawing/2014/main" id="{AECB78E0-743D-45A4-A021-9F469985F7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463572"/>
            <a:ext cx="3905250" cy="5207000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A9C0E44B-4FC7-4A60-905D-B8F730F9EF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4800" y="1463572"/>
            <a:ext cx="3905250" cy="5207000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B8DBF143-4ABE-4B4A-9CC6-E784E27E79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9710" y="1947473"/>
            <a:ext cx="3012519" cy="437712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609327C-0E31-49F0-BA2C-FF43D1576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9400" y="457200"/>
            <a:ext cx="7307634" cy="710248"/>
          </a:xfrm>
        </p:spPr>
        <p:txBody>
          <a:bodyPr/>
          <a:lstStyle/>
          <a:p>
            <a:r>
              <a:rPr lang="es-ES" dirty="0"/>
              <a:t>Minga en la comunidad de “La Ramada </a:t>
            </a:r>
            <a:endParaRPr lang="es-EC" dirty="0"/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399FD146-8B8D-48B9-96F1-3245D5A56C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2057400"/>
            <a:ext cx="4191000" cy="4343400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021ECDAF-98D1-4BD5-A72B-868ED210BB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00" y="2045677"/>
            <a:ext cx="4107234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7559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861602" y="330442"/>
            <a:ext cx="6400801" cy="185948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lang="es-ES" b="1" spc="-10" dirty="0">
                <a:latin typeface="Trebuchet MS"/>
                <a:cs typeface="Trebuchet MS"/>
              </a:rPr>
              <a:t>Seguimiento a la escuela de fútbol impartida por la Prefectura del Azuay, verificando el cumplimiento de horarios en la parte alta y baja de la parroquia.</a:t>
            </a:r>
            <a:br>
              <a:rPr lang="es-ES" b="1" spc="-10" dirty="0">
                <a:latin typeface="Trebuchet MS"/>
                <a:cs typeface="Trebuchet MS"/>
              </a:rPr>
            </a:br>
            <a:endParaRPr b="1" spc="-10" dirty="0">
              <a:latin typeface="Trebuchet MS"/>
              <a:cs typeface="Trebuchet MS"/>
            </a:endParaRPr>
          </a:p>
        </p:txBody>
      </p:sp>
      <p:pic>
        <p:nvPicPr>
          <p:cNvPr id="2" name="Imagen 1">
            <a:extLst>
              <a:ext uri="{FF2B5EF4-FFF2-40B4-BE49-F238E27FC236}">
                <a16:creationId xmlns:a16="http://schemas.microsoft.com/office/drawing/2014/main" id="{B4ACAD94-650E-4AF3-9888-FB929613F6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1600200"/>
            <a:ext cx="3124200" cy="2343150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81819511-E5C5-4E1C-A7D8-C7512F55C4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4101759"/>
            <a:ext cx="3124200" cy="2425799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47B9F8E5-01A1-4DBF-BB7A-9D00409E60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49640" y="1600200"/>
            <a:ext cx="3108960" cy="2343150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4051FDFB-58CF-4779-BC02-7E2A23C2F6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49640" y="4171951"/>
            <a:ext cx="3093722" cy="2355608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F5CA10BB-34CE-47D1-9F89-2BB1D5621BB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3820" y="2189926"/>
            <a:ext cx="4419600" cy="390607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DDF23AF5-25B2-4B41-AF2F-998E11F539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00" y="1143000"/>
            <a:ext cx="5029200" cy="3771900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9ACEFFF2-3D42-497B-942F-01B2EAAA5A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711" y="228600"/>
            <a:ext cx="3210951" cy="2800350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D2B5EDC2-03AD-4421-B913-FAE6075EA8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0641" y="3028950"/>
            <a:ext cx="3205089" cy="3524250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9EFC97B3-506A-4882-AA8C-6FCD6FBD22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4930" y="228600"/>
            <a:ext cx="3659359" cy="2800350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CDAE40C2-B2C3-4BB6-9427-2BF9D31327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81998" y="3032467"/>
            <a:ext cx="3659359" cy="3520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007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752600" y="685800"/>
            <a:ext cx="8067358" cy="1120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lang="es-ES" spc="-10" dirty="0"/>
              <a:t>Constatación de los trabajos realizados con la maquinaria del GAD Parroquial en distintos sectores de la parroquia, verificando su adecuado cumplimiento.</a:t>
            </a:r>
            <a:endParaRPr spc="-10" dirty="0"/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9D275978-D22C-4397-8ABF-29DB8AE7EE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800759"/>
            <a:ext cx="2741135" cy="2314042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CFB9B90B-CE1C-4B50-ACCC-A7A6A197D2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4267199"/>
            <a:ext cx="2741135" cy="2432049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DFE09DA8-429F-4371-A441-88092A7C0F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47592" y="1800758"/>
            <a:ext cx="2868184" cy="2314042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2AC3E1FD-500D-4F04-A6A2-9301DC103B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8363" y="2216150"/>
            <a:ext cx="5181600" cy="3886200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018E5558-927C-42F8-AF3D-1F492E5C052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47592" y="4292306"/>
            <a:ext cx="2868184" cy="240694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n 12">
            <a:extLst>
              <a:ext uri="{FF2B5EF4-FFF2-40B4-BE49-F238E27FC236}">
                <a16:creationId xmlns:a16="http://schemas.microsoft.com/office/drawing/2014/main" id="{7674F6A6-99FD-4FF7-8368-CCAD2B191F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69" y="423862"/>
            <a:ext cx="3352800" cy="2667000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5730EE9E-1AD1-49D8-8890-0B88360FA9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8775" y="1983581"/>
            <a:ext cx="3854449" cy="2890837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7DC980CC-4ADD-4B30-8CBF-9FEDACC3B0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58200" y="423862"/>
            <a:ext cx="3482731" cy="2695575"/>
          </a:xfrm>
          <a:prstGeom prst="rect">
            <a:avLst/>
          </a:prstGeom>
        </p:spPr>
      </p:pic>
      <p:pic>
        <p:nvPicPr>
          <p:cNvPr id="2" name="Imagen 1">
            <a:extLst>
              <a:ext uri="{FF2B5EF4-FFF2-40B4-BE49-F238E27FC236}">
                <a16:creationId xmlns:a16="http://schemas.microsoft.com/office/drawing/2014/main" id="{F2726BC3-17E8-4B7F-902E-2DE2FD3C9B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069" y="3464718"/>
            <a:ext cx="3352800" cy="2969420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75267A23-8BBD-435D-A451-688767E6F2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23165" y="3428999"/>
            <a:ext cx="3352800" cy="300514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>
            <a:extLst>
              <a:ext uri="{FF2B5EF4-FFF2-40B4-BE49-F238E27FC236}">
                <a16:creationId xmlns:a16="http://schemas.microsoft.com/office/drawing/2014/main" id="{BC762D52-15AE-44BC-885A-1DD38DA7DB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343486"/>
            <a:ext cx="2971800" cy="3085514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0A94688E-F468-41C4-B0CA-6C95336540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7802" y="343486"/>
            <a:ext cx="2876548" cy="3085514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3A60AB16-72E7-4B65-80ED-2EBC9E7120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7600" y="914400"/>
            <a:ext cx="5029200" cy="5029200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80F4F7E2-E470-4135-BA58-23AE01F53F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3581400"/>
            <a:ext cx="2971800" cy="3085514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83772B94-4442-4587-B51C-A5FE715C3E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67802" y="3581401"/>
            <a:ext cx="2876548" cy="3085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81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ítulo 7">
            <a:extLst>
              <a:ext uri="{FF2B5EF4-FFF2-40B4-BE49-F238E27FC236}">
                <a16:creationId xmlns:a16="http://schemas.microsoft.com/office/drawing/2014/main" id="{920687D8-58E4-4ABF-96EF-066D4CCDC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5283" y="381000"/>
            <a:ext cx="8145834" cy="990600"/>
          </a:xfrm>
        </p:spPr>
        <p:txBody>
          <a:bodyPr/>
          <a:lstStyle/>
          <a:p>
            <a:pPr algn="ctr"/>
            <a:r>
              <a:rPr lang="es-ES" dirty="0"/>
              <a:t>Ejecución del proyecto de identificación visual y fortalecimiento de la imagen institucional del GAD Parroquial San Cristóbal.</a:t>
            </a:r>
            <a:endParaRPr lang="es-EC" dirty="0"/>
          </a:p>
        </p:txBody>
      </p:sp>
      <p:pic>
        <p:nvPicPr>
          <p:cNvPr id="2" name="Imagen 1">
            <a:extLst>
              <a:ext uri="{FF2B5EF4-FFF2-40B4-BE49-F238E27FC236}">
                <a16:creationId xmlns:a16="http://schemas.microsoft.com/office/drawing/2014/main" id="{65BE39B8-3469-4A19-AB49-C75DFF4095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1524000"/>
            <a:ext cx="3886200" cy="5186468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3066CD18-745E-4D5C-A72D-246AAC742D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3674" y="1524000"/>
            <a:ext cx="3807288" cy="5186468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D0B5CCBC-274D-4E33-B2B6-D2ED4F65E5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83636" y="1524000"/>
            <a:ext cx="3227364" cy="5186468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>
            <a:extLst>
              <a:ext uri="{FF2B5EF4-FFF2-40B4-BE49-F238E27FC236}">
                <a16:creationId xmlns:a16="http://schemas.microsoft.com/office/drawing/2014/main" id="{8F4C0E0B-666B-4236-877E-81D6A7DC3B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3200" y="638175"/>
            <a:ext cx="4318000" cy="5581650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3B1F6D90-A0EC-44FC-AAF9-8A8E62743E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228600"/>
            <a:ext cx="3581400" cy="2686050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91A8D7E1-AB08-4F41-ABDF-EC508A1431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" y="3056500"/>
            <a:ext cx="3581400" cy="3619500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93503455-E377-41AF-B617-8923DDE518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10600" y="228600"/>
            <a:ext cx="3352800" cy="2590800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6B47F8C3-A4A6-410D-A567-0D462AB6034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10600" y="3054154"/>
            <a:ext cx="3352800" cy="3619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8682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948D2D8-7A38-46F2-BC02-BF7AC4915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8600"/>
            <a:ext cx="10668000" cy="2209800"/>
          </a:xfrm>
        </p:spPr>
        <p:txBody>
          <a:bodyPr/>
          <a:lstStyle/>
          <a:p>
            <a:r>
              <a:rPr lang="es-ES" sz="2400" dirty="0"/>
              <a:t>Ejecución de notificaciones y seguimiento a familiares de restos que reposan en el cementerio parroquial, ante el vencimiento de contratos de arrendamiento de bóvedas, para la regularización mediante adquisición de nichos y reubicación correspondiente</a:t>
            </a:r>
            <a:r>
              <a:rPr lang="es-ES" dirty="0"/>
              <a:t>.</a:t>
            </a:r>
            <a:endParaRPr lang="es-EC" dirty="0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D1CD7A40-9A0D-40B5-B50F-44B513B339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" y="1981200"/>
            <a:ext cx="3352800" cy="4724400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74F1438F-5BF5-4D64-A8DA-2957C3DE62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7950" y="1981200"/>
            <a:ext cx="3352799" cy="4724400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737F467A-A331-444C-AA40-B2C73314E1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72846" y="1981200"/>
            <a:ext cx="3352799" cy="472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4574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AF8FBD7-FE95-49B4-A40A-E67EC484B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9404723" cy="914400"/>
          </a:xfrm>
        </p:spPr>
        <p:txBody>
          <a:bodyPr/>
          <a:lstStyle/>
          <a:p>
            <a:pPr algn="ctr"/>
            <a:r>
              <a:rPr lang="es-ES" sz="2400" dirty="0"/>
              <a:t>Participación en sesiones ordinarias, extraordinarias y reuniones de trabajo convocadas por el señor Presidente.</a:t>
            </a:r>
            <a:endParaRPr lang="es-EC" sz="2400" dirty="0"/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A3B86217-23E6-4739-858B-7E1DFFE8E2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06" y="1492725"/>
            <a:ext cx="3351394" cy="2513546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D5D98783-543D-403B-90B4-F0A53C637C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606" y="4265531"/>
            <a:ext cx="3347874" cy="2432657"/>
          </a:xfrm>
          <a:prstGeom prst="rect">
            <a:avLst/>
          </a:prstGeom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76ECFF94-3F17-4BE4-908B-B82EC0C53C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2063" y="1514999"/>
            <a:ext cx="3347874" cy="2513546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3C65ACA4-2377-4E6F-8307-EB5E4CBD75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2063" y="4265530"/>
            <a:ext cx="3347874" cy="2432657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800B1ABB-9CC8-4B6F-9E33-C3C74E467A5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53400" y="1492725"/>
            <a:ext cx="3243539" cy="2513546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08AE47AC-4BDE-4D55-839B-654ADE9EF31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396" y="4265530"/>
            <a:ext cx="3243543" cy="2432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4974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>
            <a:extLst>
              <a:ext uri="{FF2B5EF4-FFF2-40B4-BE49-F238E27FC236}">
                <a16:creationId xmlns:a16="http://schemas.microsoft.com/office/drawing/2014/main" id="{1F6FC913-9374-4DDE-8EED-94F9828B51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304800"/>
            <a:ext cx="4800600" cy="2857500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55597AEE-F047-4969-A700-EF1115F074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3402037"/>
            <a:ext cx="4800600" cy="3151163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519356E4-B8C8-42D9-BAF6-F79C9C8BDF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9400" y="304801"/>
            <a:ext cx="4444264" cy="2857500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B52DC0EE-E70D-426C-B627-46C6E8F733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9400" y="3402036"/>
            <a:ext cx="4444264" cy="3151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6189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n 9">
            <a:extLst>
              <a:ext uri="{FF2B5EF4-FFF2-40B4-BE49-F238E27FC236}">
                <a16:creationId xmlns:a16="http://schemas.microsoft.com/office/drawing/2014/main" id="{F570571C-30BF-49BF-9F7D-4315DE3E74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68" y="533400"/>
            <a:ext cx="3100084" cy="2325063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E1285603-3373-41F8-971E-C6F7E81E5B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468" y="3325754"/>
            <a:ext cx="3100084" cy="2749355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587E17F2-2D2F-41B7-837E-CA931F12E3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8600" y="533400"/>
            <a:ext cx="3352800" cy="2325063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2CB3131E-41F5-4513-B957-8D266A524B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9772" y="3325754"/>
            <a:ext cx="3351628" cy="2749355"/>
          </a:xfrm>
          <a:prstGeom prst="rect">
            <a:avLst/>
          </a:prstGeom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4DE90109-4CEB-40B8-9BA0-B8DF4F47839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29600" y="533399"/>
            <a:ext cx="3352800" cy="2325063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5CD9D501-5CCA-4830-ACBA-840931F6124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29601" y="3325754"/>
            <a:ext cx="3351628" cy="2749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5646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EF4A3D7-B075-4EEF-8AC8-C047CDB9F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z="2400" dirty="0"/>
              <a:t>Participación en diferentes actos y programas dentro y fuera de la parroquia</a:t>
            </a:r>
            <a:r>
              <a:rPr lang="es-ES" dirty="0"/>
              <a:t>.</a:t>
            </a:r>
            <a:endParaRPr lang="es-EC" dirty="0"/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9323D9B3-04D9-4101-93C3-C40852B8C9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696829"/>
            <a:ext cx="2895600" cy="2171700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62BA0A15-EF5D-45F2-8B69-ABD4042225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4075321"/>
            <a:ext cx="2895600" cy="2370533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D6B002EE-36E1-4A20-A33A-113839ECF4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1000" y="1696829"/>
            <a:ext cx="2992680" cy="2171700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6EADC2B0-9B48-42AF-B643-4951E07AB0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67200" y="4075321"/>
            <a:ext cx="2992680" cy="2329961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9980F8A0-D3D8-4C0C-8768-AE3EBB5652A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67200" y="1696829"/>
            <a:ext cx="2992680" cy="2171700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10DE8E39-B5EE-469A-AF17-119A1C0E718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01000" y="4075320"/>
            <a:ext cx="2992680" cy="2329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550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F7E00FAE-11CC-422D-9F64-9C0241B1A8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457200"/>
            <a:ext cx="2895600" cy="3051048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3D8B1C26-4979-4AF6-9616-143A657814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0" y="990600"/>
            <a:ext cx="5172222" cy="4800600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87BC3DC6-33A1-4C39-A8F3-DB9364E3B8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1" y="3657600"/>
            <a:ext cx="2895600" cy="2743200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650CA8E4-C3AB-4CF0-860E-D2F4BFD18E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82221" y="457200"/>
            <a:ext cx="2895600" cy="3051048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BC02DED1-EC8B-45A3-86CF-5C4930A274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82222" y="3657600"/>
            <a:ext cx="289560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6988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645D2E1-464A-4F4B-9751-59F2BC187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41" y="457200"/>
            <a:ext cx="9404723" cy="1400530"/>
          </a:xfrm>
        </p:spPr>
        <p:txBody>
          <a:bodyPr/>
          <a:lstStyle/>
          <a:p>
            <a:pPr algn="ctr"/>
            <a:r>
              <a:rPr lang="es-ES" sz="2400" dirty="0"/>
              <a:t>Apoyo a la comisión Socio Cultural</a:t>
            </a:r>
            <a:br>
              <a:rPr lang="es-ES" sz="2400" dirty="0"/>
            </a:br>
            <a:r>
              <a:rPr lang="es-ES" sz="2400" dirty="0"/>
              <a:t>(Sector vulnerable)</a:t>
            </a:r>
            <a:endParaRPr lang="es-EC" sz="2400" b="1" dirty="0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A3F629BB-A566-48FE-90EC-65E1725283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4961"/>
          <a:stretch/>
        </p:blipFill>
        <p:spPr>
          <a:xfrm>
            <a:off x="304800" y="867130"/>
            <a:ext cx="3505200" cy="2895600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15DF7E26-96A6-42E4-A28E-6B20BA573D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1002" y="1857730"/>
            <a:ext cx="4191000" cy="3810000"/>
          </a:xfrm>
          <a:prstGeom prst="rect">
            <a:avLst/>
          </a:prstGeom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001CCFBA-BC9B-4788-A922-AC731FFFFF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15400" y="867130"/>
            <a:ext cx="3124200" cy="2895600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612BF517-A956-4C24-AF67-F60A3B80F6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5973" y="3919402"/>
            <a:ext cx="3504028" cy="2771776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E22C8288-D7CB-4163-AA86-B16748BB3BC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15400" y="3919402"/>
            <a:ext cx="3124200" cy="2771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1580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>
            <a:extLst>
              <a:ext uri="{FF2B5EF4-FFF2-40B4-BE49-F238E27FC236}">
                <a16:creationId xmlns:a16="http://schemas.microsoft.com/office/drawing/2014/main" id="{1ABAB5AE-FD5B-457B-B3A2-0818381102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381000"/>
            <a:ext cx="3581400" cy="2667000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C5C5C2A2-C5F8-4890-B637-82145AA289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5800" y="414997"/>
            <a:ext cx="3581400" cy="2667000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5799DC10-EC5A-4C62-9533-007B2514CA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108" y="3276600"/>
            <a:ext cx="3552092" cy="3429000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22D9546E-BF7D-4B26-98D5-FCB2EA1B20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2738" y="3276600"/>
            <a:ext cx="3962400" cy="3414932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A538F020-82C7-400E-B727-1406B439713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05800" y="3276600"/>
            <a:ext cx="3581400" cy="3429000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5FB1EC3E-2F1C-483C-AC81-DB4E73947D2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14800" y="381000"/>
            <a:ext cx="3962400" cy="2666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2388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6E1DB6F-94F6-48AB-A888-EE261D216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219200"/>
            <a:ext cx="9404723" cy="1400530"/>
          </a:xfrm>
        </p:spPr>
        <p:txBody>
          <a:bodyPr/>
          <a:lstStyle/>
          <a:p>
            <a:pPr algn="ctr"/>
            <a:r>
              <a:rPr lang="es-ES" sz="2800" b="1" dirty="0"/>
              <a:t>Carnaval</a:t>
            </a:r>
            <a:endParaRPr lang="es-EC" sz="2800" b="1" dirty="0"/>
          </a:p>
        </p:txBody>
      </p:sp>
      <p:pic>
        <p:nvPicPr>
          <p:cNvPr id="7" name="Imagen 6">
            <a:extLst>
              <a:ext uri="{FF2B5EF4-FFF2-40B4-BE49-F238E27FC236}">
                <a16:creationId xmlns:a16="http://schemas.microsoft.com/office/drawing/2014/main" id="{D4AC9EA0-9D04-4207-9A1C-2FB42DAAD2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200" y="228600"/>
            <a:ext cx="3937000" cy="2952750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67365920-B635-4046-BD0A-32970A8A858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333" r="7920"/>
          <a:stretch/>
        </p:blipFill>
        <p:spPr>
          <a:xfrm>
            <a:off x="7894319" y="228600"/>
            <a:ext cx="3937000" cy="2952750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7A62DE13-AD15-41B1-AF28-3D8F28374B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2511" y="3676651"/>
            <a:ext cx="3937001" cy="2952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76477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FFEC393-43ED-4C0A-82A2-205CADFC9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6800" y="762000"/>
            <a:ext cx="2286000" cy="5105400"/>
          </a:xfrm>
        </p:spPr>
        <p:txBody>
          <a:bodyPr/>
          <a:lstStyle/>
          <a:p>
            <a:r>
              <a:rPr lang="es-ES" sz="3600" dirty="0"/>
              <a:t>Dia de las madres con lo adultos mayores </a:t>
            </a:r>
            <a:endParaRPr lang="es-EC" sz="3600" dirty="0"/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ECA0F101-A61F-43C9-99E5-07DAE50B28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5862"/>
          <a:stretch/>
        </p:blipFill>
        <p:spPr>
          <a:xfrm>
            <a:off x="228600" y="419100"/>
            <a:ext cx="4267200" cy="2628900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18A095AB-6C20-4B49-B7DF-7372716513D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7797"/>
          <a:stretch/>
        </p:blipFill>
        <p:spPr>
          <a:xfrm>
            <a:off x="228600" y="3200400"/>
            <a:ext cx="4267200" cy="3238500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E025B150-659F-424B-BFE0-41E3BC585D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91400" y="419100"/>
            <a:ext cx="4267200" cy="2628900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DF6D8D8B-8FCE-4E23-9846-238DEA24012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666" t="11111" r="2500" b="14446"/>
          <a:stretch/>
        </p:blipFill>
        <p:spPr>
          <a:xfrm>
            <a:off x="7393745" y="3200400"/>
            <a:ext cx="4267200" cy="300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43359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176BBDC-4CD8-438A-8C6F-6D3C7AFBE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3638" y="152400"/>
            <a:ext cx="9404723" cy="1463691"/>
          </a:xfrm>
        </p:spPr>
        <p:txBody>
          <a:bodyPr/>
          <a:lstStyle/>
          <a:p>
            <a:pPr algn="ctr"/>
            <a:r>
              <a:rPr lang="es-ES" sz="2400" dirty="0"/>
              <a:t>Organización del programa de elección de la Cholita Sancristobalense 2025: lanzamiento de las fiestas, preparación de candidatas, gestión de presentes y desarrollo del evento.</a:t>
            </a:r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6D3BCB4C-49ED-4A23-9210-D5395C68F6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1828800"/>
            <a:ext cx="3505200" cy="2514600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035C8CBB-AD25-4FA8-8E4E-2E3D3E2E6A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00" y="4419600"/>
            <a:ext cx="3505200" cy="2286000"/>
          </a:xfrm>
          <a:prstGeom prst="rect">
            <a:avLst/>
          </a:prstGeom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D19308E9-8C3D-479B-8AD4-F06CDD7BC7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34400" y="1828800"/>
            <a:ext cx="3276602" cy="2514600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77766C88-B616-4541-8B08-BE79240A76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34400" y="4419600"/>
            <a:ext cx="3276600" cy="2286000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566F5E0F-DCF7-4661-82E6-5C0C7A21375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25522" y="1828800"/>
            <a:ext cx="3771900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3370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3577574-C066-49AA-986D-53CD6F29E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5000" y="684402"/>
            <a:ext cx="9404723" cy="690282"/>
          </a:xfrm>
        </p:spPr>
        <p:txBody>
          <a:bodyPr/>
          <a:lstStyle/>
          <a:p>
            <a:pPr algn="ctr"/>
            <a:r>
              <a:rPr lang="es-ES" sz="2800" b="1" dirty="0"/>
              <a:t>Colonias Vacacionales</a:t>
            </a:r>
            <a:endParaRPr lang="es-EC" sz="2800" b="1" dirty="0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3A93CF75-9794-4EC8-975D-1A63B98014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0" y="2120784"/>
            <a:ext cx="3998911" cy="2999183"/>
          </a:xfrm>
          <a:prstGeom prst="rect">
            <a:avLst/>
          </a:prstGeom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09124C0A-09E7-4989-8D62-24477DB4B0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533400"/>
            <a:ext cx="2971800" cy="2727013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28BE85CC-EF30-46F6-802E-36255EF24E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46291" y="533400"/>
            <a:ext cx="3417211" cy="2727013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F97CD920-E0EF-4B9E-B187-CC325171B1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3400" y="3436033"/>
            <a:ext cx="2971800" cy="3225800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734F9AD8-B675-4C7C-8B57-9227ED9AD3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46292" y="3436032"/>
            <a:ext cx="3417211" cy="3225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5938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917C303-C1F8-4F37-84A8-606D8EE76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0800" y="838200"/>
            <a:ext cx="6654253" cy="2971879"/>
          </a:xfrm>
        </p:spPr>
        <p:txBody>
          <a:bodyPr/>
          <a:lstStyle/>
          <a:p>
            <a:pPr algn="ctr"/>
            <a:r>
              <a:rPr lang="es-ES" sz="2800" b="1" dirty="0"/>
              <a:t>Navidad y Fin de Año </a:t>
            </a:r>
            <a:endParaRPr lang="es-EC" sz="2800" b="1" dirty="0"/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7BA8C07A-1B88-4B34-A8A9-3F7705C892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1" y="228600"/>
            <a:ext cx="3733799" cy="2857500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50FAA447-2AD7-4229-B500-AA9DEECDFE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1" y="3238500"/>
            <a:ext cx="3733799" cy="3162300"/>
          </a:xfrm>
          <a:prstGeom prst="rect">
            <a:avLst/>
          </a:prstGeom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AB22916D-2C09-4DC6-9CB1-1F976324D4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6773" y="3238500"/>
            <a:ext cx="3842825" cy="3162300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D90E761E-C667-4D7A-B5C3-CABA610DF7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96773" y="228600"/>
            <a:ext cx="3810000" cy="2857500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ADA6FDAA-1FE5-40DC-B074-029F918F6C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44454" y="1981199"/>
            <a:ext cx="4194065" cy="3162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9324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6D098F8-36DE-497B-A860-A583F29D9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/>
              <a:t>.</a:t>
            </a:r>
            <a:endParaRPr lang="es-EC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0952A3B0-BA18-44FB-B8DF-BA0AF0121E78}"/>
              </a:ext>
            </a:extLst>
          </p:cNvPr>
          <p:cNvSpPr txBox="1"/>
          <p:nvPr/>
        </p:nvSpPr>
        <p:spPr>
          <a:xfrm>
            <a:off x="1600200" y="2286000"/>
            <a:ext cx="9404722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4000" dirty="0"/>
              <a:t>Del 15 de Noviembre  al 15 de Diciembre de 2025, se gozó del período correspondiente de vacaciones</a:t>
            </a:r>
            <a:endParaRPr lang="es-EC" sz="4000" dirty="0"/>
          </a:p>
        </p:txBody>
      </p:sp>
    </p:spTree>
    <p:extLst>
      <p:ext uri="{BB962C8B-B14F-4D97-AF65-F5344CB8AC3E}">
        <p14:creationId xmlns:p14="http://schemas.microsoft.com/office/powerpoint/2010/main" val="17621659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4B28C40-30C5-4408-8D37-C662EC8E9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0"/>
            <a:ext cx="11277600" cy="6096000"/>
          </a:xfrm>
        </p:spPr>
        <p:txBody>
          <a:bodyPr/>
          <a:lstStyle/>
          <a:p>
            <a:pPr algn="ctr"/>
            <a:r>
              <a:rPr lang="es-ES" sz="3600" dirty="0"/>
              <a:t>Agradezco de corazón al señor Presidente y a los compañeros vocales por el trabajo conjunto realizado. Mi gratitud sincera también a todas las comunidades, entidades públicas y privadas por su apoyo constante. Me voy con la satisfacción de haber dado lo mejor de mí en el don del servicio, y profundamente agradecida por la confianza, el cariño y el respaldo que siempre he recibido.</a:t>
            </a:r>
            <a:endParaRPr lang="es-EC" sz="3600" dirty="0"/>
          </a:p>
        </p:txBody>
      </p:sp>
    </p:spTree>
    <p:extLst>
      <p:ext uri="{BB962C8B-B14F-4D97-AF65-F5344CB8AC3E}">
        <p14:creationId xmlns:p14="http://schemas.microsoft.com/office/powerpoint/2010/main" val="21531783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2945CD7-E186-4519-B1EA-E047118DB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2286000"/>
            <a:ext cx="9404723" cy="1400530"/>
          </a:xfrm>
        </p:spPr>
        <p:txBody>
          <a:bodyPr/>
          <a:lstStyle/>
          <a:p>
            <a:pPr algn="ctr"/>
            <a:r>
              <a:rPr lang="es-ES" sz="7200" dirty="0"/>
              <a:t>MIL GRACIAS POR SU ATENCION </a:t>
            </a:r>
            <a:endParaRPr lang="es-EC" sz="7200" dirty="0"/>
          </a:p>
        </p:txBody>
      </p:sp>
    </p:spTree>
    <p:extLst>
      <p:ext uri="{BB962C8B-B14F-4D97-AF65-F5344CB8AC3E}">
        <p14:creationId xmlns:p14="http://schemas.microsoft.com/office/powerpoint/2010/main" val="18269750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9793</TotalTime>
  <Words>405</Words>
  <Application>Microsoft Office PowerPoint</Application>
  <PresentationFormat>Panorámica</PresentationFormat>
  <Paragraphs>22</Paragraphs>
  <Slides>27</Slides>
  <Notes>1</Notes>
  <HiddenSlides>0</HiddenSlides>
  <MMClips>0</MMClips>
  <ScaleCrop>false</ScaleCrop>
  <HeadingPairs>
    <vt:vector size="6" baseType="variant">
      <vt:variant>
        <vt:lpstr>Fuentes usadas</vt:lpstr>
      </vt:variant>
      <vt:variant>
        <vt:i4>5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27</vt:i4>
      </vt:variant>
    </vt:vector>
  </HeadingPairs>
  <TitlesOfParts>
    <vt:vector size="33" baseType="lpstr">
      <vt:lpstr>Arial</vt:lpstr>
      <vt:lpstr>Calibri</vt:lpstr>
      <vt:lpstr>Century Gothic</vt:lpstr>
      <vt:lpstr>Trebuchet MS</vt:lpstr>
      <vt:lpstr>Wingdings 3</vt:lpstr>
      <vt:lpstr>Ion</vt:lpstr>
      <vt:lpstr>COMISION: POLITICO INSTITUCIONAL Y PARTICIPACION CIUDADANA</vt:lpstr>
      <vt:lpstr>Un cordial saludo a todos los ciudadanos y ciudadanas de nuestra parroquia. Hoy, en el proceso de rendición de cuentas 2025, quiero compartir con ustedes el informe de gestión como parte de la Comisión de Político-Institucional y Participación Ciudadana del GAD Parroquial de San Cristóbal, reafirmando nuestro compromiso de seguir trabajando por el bienestar y desarrollo de todos."</vt:lpstr>
      <vt:lpstr>Minga en la comunidad de Guachún para la limpieza de maleza y cunetas en la curva de ingreso a Cuatro Esquinas, mejorando la seguridad y fortaleciendo el trabajo comunitario y el mantenimiento vial.</vt:lpstr>
      <vt:lpstr>Minga en la comunidad de “La Ramada </vt:lpstr>
      <vt:lpstr>Seguimiento a la escuela de fútbol impartida por la Prefectura del Azuay, verificando el cumplimiento de horarios en la parte alta y baja de la parroquia. </vt:lpstr>
      <vt:lpstr>Presentación de PowerPoint</vt:lpstr>
      <vt:lpstr>Constatación de los trabajos realizados con la maquinaria del GAD Parroquial en distintos sectores de la parroquia, verificando su adecuado cumplimiento.</vt:lpstr>
      <vt:lpstr>Presentación de PowerPoint</vt:lpstr>
      <vt:lpstr>Presentación de PowerPoint</vt:lpstr>
      <vt:lpstr>Ejecución del proyecto de identificación visual y fortalecimiento de la imagen institucional del GAD Parroquial San Cristóbal.</vt:lpstr>
      <vt:lpstr>Presentación de PowerPoint</vt:lpstr>
      <vt:lpstr>Ejecución de notificaciones y seguimiento a familiares de restos que reposan en el cementerio parroquial, ante el vencimiento de contratos de arrendamiento de bóvedas, para la regularización mediante adquisición de nichos y reubicación correspondiente.</vt:lpstr>
      <vt:lpstr>Participación en sesiones ordinarias, extraordinarias y reuniones de trabajo convocadas por el señor Presidente.</vt:lpstr>
      <vt:lpstr>Presentación de PowerPoint</vt:lpstr>
      <vt:lpstr>Presentación de PowerPoint</vt:lpstr>
      <vt:lpstr>Participación en diferentes actos y programas dentro y fuera de la parroquia.</vt:lpstr>
      <vt:lpstr>Presentación de PowerPoint</vt:lpstr>
      <vt:lpstr>Apoyo a la comisión Socio Cultural (Sector vulnerable)</vt:lpstr>
      <vt:lpstr>Presentación de PowerPoint</vt:lpstr>
      <vt:lpstr>Carnaval</vt:lpstr>
      <vt:lpstr>Dia de las madres con lo adultos mayores </vt:lpstr>
      <vt:lpstr>Organización del programa de elección de la Cholita Sancristobalense 2025: lanzamiento de las fiestas, preparación de candidatas, gestión de presentes y desarrollo del evento.</vt:lpstr>
      <vt:lpstr>Colonias Vacacionales</vt:lpstr>
      <vt:lpstr>Navidad y Fin de Año </vt:lpstr>
      <vt:lpstr>.</vt:lpstr>
      <vt:lpstr>Agradezco de corazón al señor Presidente y a los compañeros vocales por el trabajo conjunto realizado. Mi gratitud sincera también a todas las comunidades, entidades públicas y privadas por su apoyo constante. Me voy con la satisfacción de haber dado lo mejor de mí en el don del servicio, y profundamente agradecida por la confianza, el cariño y el respaldo que siempre he recibido.</vt:lpstr>
      <vt:lpstr>MIL GRACIAS POR SU ATENCION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COMISION: POLITICO INSTITUCIONAL Y PARTICIPACION CIUDADANA</dc:title>
  <dc:creator>Rosa Lucia Guapacasa Fajardo</dc:creator>
  <cp:lastModifiedBy>Rosa Lucia Guapacasa Fajardo</cp:lastModifiedBy>
  <cp:revision>75</cp:revision>
  <dcterms:created xsi:type="dcterms:W3CDTF">2025-06-26T02:22:06Z</dcterms:created>
  <dcterms:modified xsi:type="dcterms:W3CDTF">2026-05-19T14:55:18Z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2024-05-21T00:00:00Z</vt:filetime>
  </property>
  <property fmtid="{D5CDD505-2E9C-101B-9397-08002B2CF9AE}" pid="3" name="Creator">
    <vt:lpwstr>Microsoft® PowerPoint® LTSC</vt:lpwstr>
  </property>
  <property fmtid="{D5CDD505-2E9C-101B-9397-08002B2CF9AE}" pid="4" name="LastSaved">
    <vt:filetime>2025-06-26T00:00:00Z</vt:filetime>
  </property>
  <property fmtid="{D5CDD505-2E9C-101B-9397-08002B2CF9AE}" pid="5" name="Producer">
    <vt:lpwstr>Microsoft® PowerPoint® LTSC</vt:lpwstr>
  </property>
</Properties>
</file>